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81" r:id="rId3"/>
    <p:sldId id="290" r:id="rId4"/>
    <p:sldId id="257" r:id="rId5"/>
    <p:sldId id="258" r:id="rId6"/>
    <p:sldId id="280" r:id="rId7"/>
    <p:sldId id="259" r:id="rId8"/>
    <p:sldId id="266" r:id="rId9"/>
    <p:sldId id="260" r:id="rId10"/>
    <p:sldId id="261" r:id="rId11"/>
    <p:sldId id="262" r:id="rId12"/>
    <p:sldId id="282" r:id="rId13"/>
    <p:sldId id="284" r:id="rId14"/>
    <p:sldId id="285" r:id="rId15"/>
    <p:sldId id="283" r:id="rId16"/>
    <p:sldId id="287" r:id="rId17"/>
    <p:sldId id="288"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D9EF"/>
    <a:srgbClr val="99CCFF"/>
    <a:srgbClr val="CCEC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D7B26C5-4107-4FEC-AEDC-1716B250A1EF}" styleName="浅色样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中度样式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7CE84F3-28C3-443E-9E96-99CF82512B78}" styleName="深色样式 1 - 强调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793D81CF-94F2-401A-BA57-92F5A7B2D0C5}" styleName="中度样式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684"/>
  </p:normalViewPr>
  <p:slideViewPr>
    <p:cSldViewPr snapToGrid="0">
      <p:cViewPr varScale="1">
        <p:scale>
          <a:sx n="98" d="100"/>
          <a:sy n="98" d="100"/>
        </p:scale>
        <p:origin x="10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974E4A-830A-AE4B-B172-4A42AFD959B9}" type="datetimeFigureOut">
              <a:rPr kumimoji="1" lang="zh-CN" altLang="en-US" smtClean="0"/>
              <a:t>2025/12/20</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8C1D5D-6E69-2340-8128-6FCCF64F1078}" type="slidenum">
              <a:rPr kumimoji="1" lang="zh-CN" altLang="en-US" smtClean="0"/>
              <a:t>‹#›</a:t>
            </a:fld>
            <a:endParaRPr kumimoji="1" lang="zh-CN" altLang="en-US"/>
          </a:p>
        </p:txBody>
      </p:sp>
    </p:spTree>
    <p:extLst>
      <p:ext uri="{BB962C8B-B14F-4D97-AF65-F5344CB8AC3E}">
        <p14:creationId xmlns:p14="http://schemas.microsoft.com/office/powerpoint/2010/main" val="3528318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kumimoji="1" lang="zh-CN" altLang="en-US" dirty="0"/>
          </a:p>
        </p:txBody>
      </p:sp>
      <p:sp>
        <p:nvSpPr>
          <p:cNvPr id="4" name="灯片编号占位符 3"/>
          <p:cNvSpPr>
            <a:spLocks noGrp="1"/>
          </p:cNvSpPr>
          <p:nvPr>
            <p:ph type="sldNum" sz="quarter" idx="5"/>
          </p:nvPr>
        </p:nvSpPr>
        <p:spPr/>
        <p:txBody>
          <a:bodyPr/>
          <a:lstStyle/>
          <a:p>
            <a:fld id="{A88C1D5D-6E69-2340-8128-6FCCF64F1078}" type="slidenum">
              <a:rPr kumimoji="1" lang="zh-CN" altLang="en-US" smtClean="0"/>
              <a:t>6</a:t>
            </a:fld>
            <a:endParaRPr kumimoji="1" lang="zh-CN" altLang="en-US"/>
          </a:p>
        </p:txBody>
      </p:sp>
    </p:spTree>
    <p:extLst>
      <p:ext uri="{BB962C8B-B14F-4D97-AF65-F5344CB8AC3E}">
        <p14:creationId xmlns:p14="http://schemas.microsoft.com/office/powerpoint/2010/main" val="15943220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F0977B-1B95-E774-A940-E3B2424FDE1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9BD6D87-0F90-0C8F-A81C-1F3389249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BDD055B7-E208-E203-AC8D-63D4935BD71E}"/>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5" name="页脚占位符 4">
            <a:extLst>
              <a:ext uri="{FF2B5EF4-FFF2-40B4-BE49-F238E27FC236}">
                <a16:creationId xmlns:a16="http://schemas.microsoft.com/office/drawing/2014/main" id="{74E91F39-8315-6A09-C569-AD9BEAA95C0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FE605EC-8CD0-82DE-4544-6ECC90423C4C}"/>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37801900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015E00-F290-28D8-77B3-631A1BB32C39}"/>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9D210F6-B83C-A941-9A4C-D001D9E2692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F391BF4-6412-1261-049E-9EEC4C232B58}"/>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5" name="页脚占位符 4">
            <a:extLst>
              <a:ext uri="{FF2B5EF4-FFF2-40B4-BE49-F238E27FC236}">
                <a16:creationId xmlns:a16="http://schemas.microsoft.com/office/drawing/2014/main" id="{426AF2DB-F18F-AB8A-B4AF-AADDF5A4BCA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31375CE-2FCF-55C9-DD91-0DA35CCB29D0}"/>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23559852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AC254C08-FF98-C7F7-1667-9899B437B97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64D69AE-2B9E-9E58-EB2B-E4F92D51FFF5}"/>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AB98D0E-22E2-5E08-AC98-40CC20EDCED1}"/>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5" name="页脚占位符 4">
            <a:extLst>
              <a:ext uri="{FF2B5EF4-FFF2-40B4-BE49-F238E27FC236}">
                <a16:creationId xmlns:a16="http://schemas.microsoft.com/office/drawing/2014/main" id="{77F35B34-37C1-5CA9-35FD-A02781627B8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D502B96-A483-F4A5-5A3B-659C04D4A56F}"/>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3158489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BEE9EE8-7407-4F6E-96D3-9DA86D6AF722}"/>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0647355-259A-5997-3776-167A59C86A4C}"/>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D704D6B-978A-9D2C-F1A0-EA073DE6D775}"/>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5" name="页脚占位符 4">
            <a:extLst>
              <a:ext uri="{FF2B5EF4-FFF2-40B4-BE49-F238E27FC236}">
                <a16:creationId xmlns:a16="http://schemas.microsoft.com/office/drawing/2014/main" id="{3F7ACC78-11A9-C7D4-AD3C-E1AF4CA44EF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A909978-A2FC-D495-3340-1509D0E22A97}"/>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61745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00038C-CD4E-04F1-EDB8-791A1BFA1471}"/>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A974D06-A59B-E03C-E198-5D736CB9C1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BFE69EE6-0DEF-6F0D-E881-91432844F2A8}"/>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5" name="页脚占位符 4">
            <a:extLst>
              <a:ext uri="{FF2B5EF4-FFF2-40B4-BE49-F238E27FC236}">
                <a16:creationId xmlns:a16="http://schemas.microsoft.com/office/drawing/2014/main" id="{8EA30733-7E3E-7191-701C-CB70BC3FCBE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8CACA809-D5F5-5637-E3C0-EAEA5EF09BF8}"/>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2930248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2FC448-AA04-5C04-DCF7-DA62440EA8E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70F9259-21ED-42D6-4A1C-61B63C05DC40}"/>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80592056-63F4-2E46-5609-7327C57F3117}"/>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0890A4B5-F42F-37C9-523B-188B8FEF7568}"/>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6" name="页脚占位符 5">
            <a:extLst>
              <a:ext uri="{FF2B5EF4-FFF2-40B4-BE49-F238E27FC236}">
                <a16:creationId xmlns:a16="http://schemas.microsoft.com/office/drawing/2014/main" id="{62F2615B-99F9-F9CB-6AD0-A216F870131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4B141434-761B-86B9-51B5-A638E8F10671}"/>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2265667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08B0C1-71F2-10DF-63A2-24DD2DEAC6E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27AED688-55F2-7959-B1A7-82E1C878EC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7672CF8D-8A0B-707B-31B7-49895FED112F}"/>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C90B0EE9-AFBF-B781-DE9C-1647FA8A29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19914832-1F48-22DE-34AE-9151CEBF0542}"/>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1799DA8-7B3D-53DA-AEBE-34CA309E167C}"/>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8" name="页脚占位符 7">
            <a:extLst>
              <a:ext uri="{FF2B5EF4-FFF2-40B4-BE49-F238E27FC236}">
                <a16:creationId xmlns:a16="http://schemas.microsoft.com/office/drawing/2014/main" id="{C65D8B56-AE8C-FCE4-E663-FA1B6334FFCB}"/>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91564CB4-833F-A087-280D-D5261560C022}"/>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233515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63A2F8-3C6D-590C-1732-827EB6DC186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D4ADC3D-487B-BA74-72CB-F17CCCBD1106}"/>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4" name="页脚占位符 3">
            <a:extLst>
              <a:ext uri="{FF2B5EF4-FFF2-40B4-BE49-F238E27FC236}">
                <a16:creationId xmlns:a16="http://schemas.microsoft.com/office/drawing/2014/main" id="{CB52CD3C-9331-F914-2897-F0017E6301B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96857D4B-0926-40C8-B8D9-CF64716296BC}"/>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53155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25C15947-1D70-8405-0EDA-0D03947651D8}"/>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3" name="页脚占位符 2">
            <a:extLst>
              <a:ext uri="{FF2B5EF4-FFF2-40B4-BE49-F238E27FC236}">
                <a16:creationId xmlns:a16="http://schemas.microsoft.com/office/drawing/2014/main" id="{65F9C246-6288-AFCB-6461-7099045E1C3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82FD2B6-B323-B68E-AD5A-D2C3B49F882F}"/>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1511335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B56D1C-7720-E2F5-3668-69F7D6D43F3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CFF9707-0EDB-8987-7D36-DACF9594BC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0B9E4AD-2358-6185-84D3-704BA9554A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05809CB-B5B0-E145-349F-2547D27ADDD0}"/>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6" name="页脚占位符 5">
            <a:extLst>
              <a:ext uri="{FF2B5EF4-FFF2-40B4-BE49-F238E27FC236}">
                <a16:creationId xmlns:a16="http://schemas.microsoft.com/office/drawing/2014/main" id="{B1394A46-4C05-29D2-E4C7-42DDAE03CEA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41DA22F-F538-F676-E64B-51D12FB3DB1C}"/>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1728304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A2E2E20-2CB3-1208-99C6-FFA0B912173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1A73C40-5F4E-B2FD-2097-E730E55C7E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D7CB0ABD-1A3B-4DE7-5EF7-A40F72CC43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D6E3DF6-A67A-4D85-3653-7EB679B8545A}"/>
              </a:ext>
            </a:extLst>
          </p:cNvPr>
          <p:cNvSpPr>
            <a:spLocks noGrp="1"/>
          </p:cNvSpPr>
          <p:nvPr>
            <p:ph type="dt" sz="half" idx="10"/>
          </p:nvPr>
        </p:nvSpPr>
        <p:spPr/>
        <p:txBody>
          <a:bodyPr/>
          <a:lstStyle/>
          <a:p>
            <a:fld id="{A5D80E3D-F928-4EEF-95E0-CBA4A5B1CFE4}" type="datetimeFigureOut">
              <a:rPr lang="zh-CN" altLang="en-US" smtClean="0"/>
              <a:t>2025/12/20</a:t>
            </a:fld>
            <a:endParaRPr lang="zh-CN" altLang="en-US"/>
          </a:p>
        </p:txBody>
      </p:sp>
      <p:sp>
        <p:nvSpPr>
          <p:cNvPr id="6" name="页脚占位符 5">
            <a:extLst>
              <a:ext uri="{FF2B5EF4-FFF2-40B4-BE49-F238E27FC236}">
                <a16:creationId xmlns:a16="http://schemas.microsoft.com/office/drawing/2014/main" id="{CF50668B-5FB4-7C72-8C64-025A1539E24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AC13332-963D-24EA-99AC-3CEDE70D4DB0}"/>
              </a:ext>
            </a:extLst>
          </p:cNvPr>
          <p:cNvSpPr>
            <a:spLocks noGrp="1"/>
          </p:cNvSpPr>
          <p:nvPr>
            <p:ph type="sldNum" sz="quarter" idx="12"/>
          </p:nvPr>
        </p:nvSpPr>
        <p:spPr/>
        <p:txBody>
          <a:body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26987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709A859-08D6-EDB1-6FEC-545A104423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BCD16B86-27CB-83EC-9A84-DBEF7798F4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A35C31-48B0-5617-3A51-8A0E146C82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5D80E3D-F928-4EEF-95E0-CBA4A5B1CFE4}" type="datetimeFigureOut">
              <a:rPr lang="zh-CN" altLang="en-US" smtClean="0"/>
              <a:t>2025/12/20</a:t>
            </a:fld>
            <a:endParaRPr lang="zh-CN" altLang="en-US"/>
          </a:p>
        </p:txBody>
      </p:sp>
      <p:sp>
        <p:nvSpPr>
          <p:cNvPr id="5" name="页脚占位符 4">
            <a:extLst>
              <a:ext uri="{FF2B5EF4-FFF2-40B4-BE49-F238E27FC236}">
                <a16:creationId xmlns:a16="http://schemas.microsoft.com/office/drawing/2014/main" id="{FAA0DC14-0DA0-3737-58AE-96E5A99755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CN" altLang="en-US"/>
          </a:p>
        </p:txBody>
      </p:sp>
      <p:sp>
        <p:nvSpPr>
          <p:cNvPr id="6" name="灯片编号占位符 5">
            <a:extLst>
              <a:ext uri="{FF2B5EF4-FFF2-40B4-BE49-F238E27FC236}">
                <a16:creationId xmlns:a16="http://schemas.microsoft.com/office/drawing/2014/main" id="{C2D8DFF1-4A42-BCA0-766D-0A84668338E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4C08C3-E4EC-40C2-90AF-EFC38CF5A0E7}" type="slidenum">
              <a:rPr lang="zh-CN" altLang="en-US" smtClean="0"/>
              <a:t>‹#›</a:t>
            </a:fld>
            <a:endParaRPr lang="zh-CN" altLang="en-US"/>
          </a:p>
        </p:txBody>
      </p:sp>
    </p:spTree>
    <p:extLst>
      <p:ext uri="{BB962C8B-B14F-4D97-AF65-F5344CB8AC3E}">
        <p14:creationId xmlns:p14="http://schemas.microsoft.com/office/powerpoint/2010/main" val="40544790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31.svg"/><Relationship Id="rId3" Type="http://schemas.openxmlformats.org/officeDocument/2006/relationships/image" Target="../media/image22.png"/><Relationship Id="rId7" Type="http://schemas.openxmlformats.org/officeDocument/2006/relationships/image" Target="../media/image25.png"/><Relationship Id="rId12" Type="http://schemas.openxmlformats.org/officeDocument/2006/relationships/image" Target="../media/image30.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9.svg"/><Relationship Id="rId5" Type="http://schemas.openxmlformats.org/officeDocument/2006/relationships/image" Target="../media/image24.png"/><Relationship Id="rId10" Type="http://schemas.openxmlformats.org/officeDocument/2006/relationships/image" Target="../media/image28.png"/><Relationship Id="rId4" Type="http://schemas.openxmlformats.org/officeDocument/2006/relationships/image" Target="../media/image23.png"/><Relationship Id="rId9" Type="http://schemas.openxmlformats.org/officeDocument/2006/relationships/image" Target="../media/image27.pn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jpeg"/><Relationship Id="rId7"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6FE96B4-AC0F-B771-B5B1-64CB7F999FE4}"/>
              </a:ext>
            </a:extLst>
          </p:cNvPr>
          <p:cNvSpPr>
            <a:spLocks noGrp="1"/>
          </p:cNvSpPr>
          <p:nvPr>
            <p:ph type="ctrTitle"/>
          </p:nvPr>
        </p:nvSpPr>
        <p:spPr>
          <a:xfrm>
            <a:off x="1608163" y="2461069"/>
            <a:ext cx="9144000" cy="967931"/>
          </a:xfrm>
        </p:spPr>
        <p:txBody>
          <a:bodyPr>
            <a:normAutofit/>
          </a:bodyPr>
          <a:lstStyle/>
          <a:p>
            <a:r>
              <a:rPr lang="en-US" altLang="zh-CN" sz="5400" dirty="0"/>
              <a:t>【AI+</a:t>
            </a:r>
            <a:r>
              <a:rPr lang="zh-CN" altLang="en-US" sz="5400" dirty="0"/>
              <a:t>自动化</a:t>
            </a:r>
            <a:r>
              <a:rPr lang="en-US" altLang="zh-CN" sz="5400" dirty="0"/>
              <a:t>】</a:t>
            </a:r>
            <a:r>
              <a:rPr lang="zh-CN" altLang="en-US" sz="5400" b="1" dirty="0"/>
              <a:t>数投一体</a:t>
            </a:r>
            <a:r>
              <a:rPr lang="zh-CN" altLang="en-US" sz="5400" dirty="0"/>
              <a:t>项目</a:t>
            </a:r>
          </a:p>
        </p:txBody>
      </p:sp>
      <p:sp>
        <p:nvSpPr>
          <p:cNvPr id="4" name="文本框 3">
            <a:extLst>
              <a:ext uri="{FF2B5EF4-FFF2-40B4-BE49-F238E27FC236}">
                <a16:creationId xmlns:a16="http://schemas.microsoft.com/office/drawing/2014/main" id="{8C4E1B58-47AE-A833-427C-83184FF78F16}"/>
              </a:ext>
            </a:extLst>
          </p:cNvPr>
          <p:cNvSpPr txBox="1"/>
          <p:nvPr/>
        </p:nvSpPr>
        <p:spPr>
          <a:xfrm>
            <a:off x="9312885" y="4230463"/>
            <a:ext cx="1059180" cy="646331"/>
          </a:xfrm>
          <a:prstGeom prst="rect">
            <a:avLst/>
          </a:prstGeom>
          <a:noFill/>
        </p:spPr>
        <p:txBody>
          <a:bodyPr wrap="square" rtlCol="0">
            <a:spAutoFit/>
          </a:bodyPr>
          <a:lstStyle/>
          <a:p>
            <a:r>
              <a:rPr lang="en-US" altLang="zh-CN" sz="3600" b="1" dirty="0"/>
              <a:t>ISV</a:t>
            </a:r>
            <a:endParaRPr lang="zh-CN" altLang="en-US" sz="3600" b="1" dirty="0"/>
          </a:p>
        </p:txBody>
      </p:sp>
      <p:pic>
        <p:nvPicPr>
          <p:cNvPr id="5" name="图片 4">
            <a:extLst>
              <a:ext uri="{FF2B5EF4-FFF2-40B4-BE49-F238E27FC236}">
                <a16:creationId xmlns:a16="http://schemas.microsoft.com/office/drawing/2014/main" id="{0959073F-F8DF-4AA8-679F-C287293AE50B}"/>
              </a:ext>
            </a:extLst>
          </p:cNvPr>
          <p:cNvPicPr>
            <a:picLocks noChangeAspect="1"/>
          </p:cNvPicPr>
          <p:nvPr/>
        </p:nvPicPr>
        <p:blipFill>
          <a:blip r:embed="rId2"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261600" y="0"/>
            <a:ext cx="1930400" cy="1198003"/>
          </a:xfrm>
          <a:prstGeom prst="rect">
            <a:avLst/>
          </a:prstGeom>
        </p:spPr>
      </p:pic>
      <p:pic>
        <p:nvPicPr>
          <p:cNvPr id="11" name="图片 10">
            <a:extLst>
              <a:ext uri="{FF2B5EF4-FFF2-40B4-BE49-F238E27FC236}">
                <a16:creationId xmlns:a16="http://schemas.microsoft.com/office/drawing/2014/main" id="{2813F2E1-FEB1-C7CC-C8C3-BDDDF235ED26}"/>
              </a:ext>
            </a:extLst>
          </p:cNvPr>
          <p:cNvPicPr>
            <a:picLocks noChangeAspect="1"/>
          </p:cNvPicPr>
          <p:nvPr/>
        </p:nvPicPr>
        <p:blipFill>
          <a:blip r:embed="rId3"/>
          <a:stretch>
            <a:fillRect/>
          </a:stretch>
        </p:blipFill>
        <p:spPr>
          <a:xfrm>
            <a:off x="0" y="0"/>
            <a:ext cx="3108233" cy="1107042"/>
          </a:xfrm>
          <a:prstGeom prst="rect">
            <a:avLst/>
          </a:prstGeom>
        </p:spPr>
      </p:pic>
      <p:pic>
        <p:nvPicPr>
          <p:cNvPr id="12" name="图片 11">
            <a:extLst>
              <a:ext uri="{FF2B5EF4-FFF2-40B4-BE49-F238E27FC236}">
                <a16:creationId xmlns:a16="http://schemas.microsoft.com/office/drawing/2014/main" id="{167A4493-36C2-82B2-36F7-93FC61A61734}"/>
              </a:ext>
            </a:extLst>
          </p:cNvPr>
          <p:cNvPicPr>
            <a:picLocks noChangeAspect="1"/>
          </p:cNvPicPr>
          <p:nvPr/>
        </p:nvPicPr>
        <p:blipFill>
          <a:blip r:embed="rId4"/>
          <a:stretch>
            <a:fillRect/>
          </a:stretch>
        </p:blipFill>
        <p:spPr>
          <a:xfrm>
            <a:off x="3596723" y="0"/>
            <a:ext cx="2583440" cy="1107042"/>
          </a:xfrm>
          <a:prstGeom prst="rect">
            <a:avLst/>
          </a:prstGeom>
        </p:spPr>
      </p:pic>
      <p:pic>
        <p:nvPicPr>
          <p:cNvPr id="14" name="图片 13">
            <a:extLst>
              <a:ext uri="{FF2B5EF4-FFF2-40B4-BE49-F238E27FC236}">
                <a16:creationId xmlns:a16="http://schemas.microsoft.com/office/drawing/2014/main" id="{BE129506-2414-9C91-82B9-6987B513523D}"/>
              </a:ext>
            </a:extLst>
          </p:cNvPr>
          <p:cNvPicPr>
            <a:picLocks noChangeAspect="1"/>
          </p:cNvPicPr>
          <p:nvPr/>
        </p:nvPicPr>
        <p:blipFill>
          <a:blip r:embed="rId5"/>
          <a:stretch>
            <a:fillRect/>
          </a:stretch>
        </p:blipFill>
        <p:spPr>
          <a:xfrm>
            <a:off x="6298166" y="4786"/>
            <a:ext cx="2740745" cy="1102256"/>
          </a:xfrm>
          <a:prstGeom prst="rect">
            <a:avLst/>
          </a:prstGeom>
        </p:spPr>
      </p:pic>
      <p:sp>
        <p:nvSpPr>
          <p:cNvPr id="15" name="文本框 14">
            <a:extLst>
              <a:ext uri="{FF2B5EF4-FFF2-40B4-BE49-F238E27FC236}">
                <a16:creationId xmlns:a16="http://schemas.microsoft.com/office/drawing/2014/main" id="{F0893362-4A7B-45DD-DE1A-B6C6570A44C3}"/>
              </a:ext>
            </a:extLst>
          </p:cNvPr>
          <p:cNvSpPr txBox="1"/>
          <p:nvPr/>
        </p:nvSpPr>
        <p:spPr>
          <a:xfrm>
            <a:off x="9242111" y="267855"/>
            <a:ext cx="858982" cy="646331"/>
          </a:xfrm>
          <a:prstGeom prst="rect">
            <a:avLst/>
          </a:prstGeom>
          <a:noFill/>
        </p:spPr>
        <p:txBody>
          <a:bodyPr wrap="square" rtlCol="0">
            <a:spAutoFit/>
          </a:bodyPr>
          <a:lstStyle/>
          <a:p>
            <a:r>
              <a:rPr lang="en-US" altLang="zh-CN" sz="3600" dirty="0"/>
              <a:t>×</a:t>
            </a:r>
            <a:endParaRPr lang="zh-CN" altLang="en-US" sz="3600" dirty="0"/>
          </a:p>
        </p:txBody>
      </p:sp>
    </p:spTree>
    <p:extLst>
      <p:ext uri="{BB962C8B-B14F-4D97-AF65-F5344CB8AC3E}">
        <p14:creationId xmlns:p14="http://schemas.microsoft.com/office/powerpoint/2010/main" val="310374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a:extLst>
              <a:ext uri="{FF2B5EF4-FFF2-40B4-BE49-F238E27FC236}">
                <a16:creationId xmlns:a16="http://schemas.microsoft.com/office/drawing/2014/main" id="{39342C71-583B-09E7-C1D3-DB4CCCD69BC4}"/>
              </a:ext>
            </a:extLst>
          </p:cNvPr>
          <p:cNvSpPr txBox="1"/>
          <p:nvPr/>
        </p:nvSpPr>
        <p:spPr>
          <a:xfrm>
            <a:off x="5388129" y="3043951"/>
            <a:ext cx="3293707" cy="646331"/>
          </a:xfrm>
          <a:prstGeom prst="rect">
            <a:avLst/>
          </a:prstGeom>
          <a:noFill/>
        </p:spPr>
        <p:txBody>
          <a:bodyPr wrap="square">
            <a:spAutoFit/>
          </a:bodyPr>
          <a:lstStyle/>
          <a:p>
            <a:pPr algn="ctr"/>
            <a:r>
              <a:rPr lang="zh-CN" altLang="en-US" sz="1800" b="1" dirty="0"/>
              <a:t>品牌人群拓圈拉新</a:t>
            </a:r>
            <a:r>
              <a:rPr lang="en-US" altLang="zh-CN" b="1" dirty="0"/>
              <a:t>(</a:t>
            </a:r>
            <a:r>
              <a:rPr lang="zh-CN" altLang="en-US" b="1" dirty="0"/>
              <a:t>深</a:t>
            </a:r>
            <a:r>
              <a:rPr lang="en-US" altLang="zh-CN" sz="1800" b="1" dirty="0"/>
              <a:t>A0</a:t>
            </a:r>
            <a:r>
              <a:rPr lang="en-US" altLang="zh-CN" b="1" dirty="0"/>
              <a:t>)</a:t>
            </a:r>
          </a:p>
          <a:p>
            <a:pPr algn="ctr"/>
            <a:r>
              <a:rPr lang="zh-CN" altLang="en-US" sz="1800" i="1" dirty="0">
                <a:solidFill>
                  <a:schemeClr val="accent5">
                    <a:lumMod val="75000"/>
                  </a:schemeClr>
                </a:solidFill>
              </a:rPr>
              <a:t>跨</a:t>
            </a:r>
            <a:r>
              <a:rPr lang="zh-CN" altLang="en-US" i="1" dirty="0">
                <a:solidFill>
                  <a:schemeClr val="accent5">
                    <a:lumMod val="75000"/>
                  </a:schemeClr>
                </a:solidFill>
              </a:rPr>
              <a:t>三</a:t>
            </a:r>
            <a:r>
              <a:rPr lang="zh-CN" altLang="en-US" sz="1800" i="1" dirty="0">
                <a:solidFill>
                  <a:schemeClr val="accent5">
                    <a:lumMod val="75000"/>
                  </a:schemeClr>
                </a:solidFill>
              </a:rPr>
              <a:t>级类目自动化筛选</a:t>
            </a:r>
            <a:endParaRPr lang="zh-CN" altLang="en-US" dirty="0">
              <a:solidFill>
                <a:schemeClr val="accent5">
                  <a:lumMod val="75000"/>
                </a:schemeClr>
              </a:solidFill>
            </a:endParaRPr>
          </a:p>
        </p:txBody>
      </p:sp>
      <p:sp>
        <p:nvSpPr>
          <p:cNvPr id="11" name="文本框 10">
            <a:extLst>
              <a:ext uri="{FF2B5EF4-FFF2-40B4-BE49-F238E27FC236}">
                <a16:creationId xmlns:a16="http://schemas.microsoft.com/office/drawing/2014/main" id="{CD8115AE-679D-FEC7-4F0F-A392601D21EC}"/>
              </a:ext>
            </a:extLst>
          </p:cNvPr>
          <p:cNvSpPr txBox="1"/>
          <p:nvPr/>
        </p:nvSpPr>
        <p:spPr>
          <a:xfrm>
            <a:off x="8171249" y="4071788"/>
            <a:ext cx="3517146" cy="584775"/>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本一级类目跨三级类目筛选</a:t>
            </a:r>
            <a:endParaRPr lang="en-US" altLang="zh-CN" sz="1600" b="1" dirty="0"/>
          </a:p>
          <a:p>
            <a:pPr algn="ctr"/>
            <a:r>
              <a:rPr lang="zh-CN" altLang="en-US" sz="1600" b="1" dirty="0"/>
              <a:t>（占比</a:t>
            </a:r>
            <a:r>
              <a:rPr lang="en-US" altLang="zh-CN" sz="1600" b="1" dirty="0"/>
              <a:t>×TGI</a:t>
            </a:r>
            <a:r>
              <a:rPr lang="zh-CN" altLang="en-US" sz="1600" b="1" dirty="0"/>
              <a:t>）</a:t>
            </a:r>
          </a:p>
        </p:txBody>
      </p:sp>
      <p:sp>
        <p:nvSpPr>
          <p:cNvPr id="12" name="矩形 11">
            <a:extLst>
              <a:ext uri="{FF2B5EF4-FFF2-40B4-BE49-F238E27FC236}">
                <a16:creationId xmlns:a16="http://schemas.microsoft.com/office/drawing/2014/main" id="{A304E258-E3FF-3A07-A472-603103733BDA}"/>
              </a:ext>
            </a:extLst>
          </p:cNvPr>
          <p:cNvSpPr/>
          <p:nvPr/>
        </p:nvSpPr>
        <p:spPr>
          <a:xfrm>
            <a:off x="9106901" y="1192290"/>
            <a:ext cx="1933455" cy="1231322"/>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品牌品类偏好</a:t>
            </a:r>
          </a:p>
        </p:txBody>
      </p:sp>
      <p:pic>
        <p:nvPicPr>
          <p:cNvPr id="16" name="图形 15" descr="线箭头: 直 纯色填充">
            <a:extLst>
              <a:ext uri="{FF2B5EF4-FFF2-40B4-BE49-F238E27FC236}">
                <a16:creationId xmlns:a16="http://schemas.microsoft.com/office/drawing/2014/main" id="{7719AFC1-12AB-D455-5C41-F4A06144FD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3123954" y="2775882"/>
            <a:ext cx="914400" cy="914400"/>
          </a:xfrm>
          <a:prstGeom prst="rect">
            <a:avLst/>
          </a:prstGeom>
        </p:spPr>
      </p:pic>
      <p:sp>
        <p:nvSpPr>
          <p:cNvPr id="21" name="文本框 20">
            <a:extLst>
              <a:ext uri="{FF2B5EF4-FFF2-40B4-BE49-F238E27FC236}">
                <a16:creationId xmlns:a16="http://schemas.microsoft.com/office/drawing/2014/main" id="{52624640-B1A9-BABC-50E3-049128D43B46}"/>
              </a:ext>
            </a:extLst>
          </p:cNvPr>
          <p:cNvSpPr txBox="1"/>
          <p:nvPr/>
        </p:nvSpPr>
        <p:spPr>
          <a:xfrm>
            <a:off x="2262178" y="887624"/>
            <a:ext cx="2509935" cy="338554"/>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拉新报表生成</a:t>
            </a:r>
            <a:endParaRPr lang="en-US" altLang="zh-CN" sz="1600" b="1" dirty="0"/>
          </a:p>
        </p:txBody>
      </p:sp>
      <p:pic>
        <p:nvPicPr>
          <p:cNvPr id="26" name="图形 25" descr="线箭头: 直 纯色填充">
            <a:extLst>
              <a:ext uri="{FF2B5EF4-FFF2-40B4-BE49-F238E27FC236}">
                <a16:creationId xmlns:a16="http://schemas.microsoft.com/office/drawing/2014/main" id="{3C408E3B-2A11-F3E6-50B8-E995949534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9756386" y="2775882"/>
            <a:ext cx="914400" cy="914400"/>
          </a:xfrm>
          <a:prstGeom prst="rect">
            <a:avLst/>
          </a:prstGeom>
        </p:spPr>
      </p:pic>
      <p:pic>
        <p:nvPicPr>
          <p:cNvPr id="27" name="图形 26" descr="线箭头: 直 纯色填充">
            <a:extLst>
              <a:ext uri="{FF2B5EF4-FFF2-40B4-BE49-F238E27FC236}">
                <a16:creationId xmlns:a16="http://schemas.microsoft.com/office/drawing/2014/main" id="{9ED38344-1B44-0F30-06CB-64F560DBFB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52345" y="4819592"/>
            <a:ext cx="914400" cy="914400"/>
          </a:xfrm>
          <a:prstGeom prst="rect">
            <a:avLst/>
          </a:prstGeom>
        </p:spPr>
      </p:pic>
      <p:sp>
        <p:nvSpPr>
          <p:cNvPr id="30" name="云形 29">
            <a:extLst>
              <a:ext uri="{FF2B5EF4-FFF2-40B4-BE49-F238E27FC236}">
                <a16:creationId xmlns:a16="http://schemas.microsoft.com/office/drawing/2014/main" id="{56A3C89A-0EB7-8DE5-EECB-7201799D916C}"/>
              </a:ext>
            </a:extLst>
          </p:cNvPr>
          <p:cNvSpPr/>
          <p:nvPr/>
        </p:nvSpPr>
        <p:spPr>
          <a:xfrm>
            <a:off x="5149977" y="2716852"/>
            <a:ext cx="3909527" cy="1422692"/>
          </a:xfrm>
          <a:prstGeom prst="cloud">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a:extLst>
              <a:ext uri="{FF2B5EF4-FFF2-40B4-BE49-F238E27FC236}">
                <a16:creationId xmlns:a16="http://schemas.microsoft.com/office/drawing/2014/main" id="{35DAD4DB-1F9A-59A2-D453-C874121D7A8F}"/>
              </a:ext>
            </a:extLst>
          </p:cNvPr>
          <p:cNvPicPr>
            <a:picLocks noChangeAspect="1"/>
          </p:cNvPicPr>
          <p:nvPr/>
        </p:nvPicPr>
        <p:blipFill>
          <a:blip r:embed="rId4"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sp>
        <p:nvSpPr>
          <p:cNvPr id="32" name="文本框 31">
            <a:extLst>
              <a:ext uri="{FF2B5EF4-FFF2-40B4-BE49-F238E27FC236}">
                <a16:creationId xmlns:a16="http://schemas.microsoft.com/office/drawing/2014/main" id="{1194A207-8A41-96EC-D4DF-090603A4F046}"/>
              </a:ext>
            </a:extLst>
          </p:cNvPr>
          <p:cNvSpPr txBox="1"/>
          <p:nvPr/>
        </p:nvSpPr>
        <p:spPr>
          <a:xfrm>
            <a:off x="2409596" y="4035454"/>
            <a:ext cx="2509935" cy="338554"/>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三级类目匹配</a:t>
            </a:r>
            <a:endParaRPr lang="en-US" altLang="zh-CN" sz="1600" b="1" dirty="0"/>
          </a:p>
        </p:txBody>
      </p:sp>
      <p:graphicFrame>
        <p:nvGraphicFramePr>
          <p:cNvPr id="3" name="表格 2">
            <a:extLst>
              <a:ext uri="{FF2B5EF4-FFF2-40B4-BE49-F238E27FC236}">
                <a16:creationId xmlns:a16="http://schemas.microsoft.com/office/drawing/2014/main" id="{B26F359C-B6B7-A5AB-B0CA-8315CD2369A0}"/>
              </a:ext>
            </a:extLst>
          </p:cNvPr>
          <p:cNvGraphicFramePr>
            <a:graphicFrameLocks noGrp="1"/>
          </p:cNvGraphicFramePr>
          <p:nvPr>
            <p:extLst>
              <p:ext uri="{D42A27DB-BD31-4B8C-83A1-F6EECF244321}">
                <p14:modId xmlns:p14="http://schemas.microsoft.com/office/powerpoint/2010/main" val="2483827483"/>
              </p:ext>
            </p:extLst>
          </p:nvPr>
        </p:nvGraphicFramePr>
        <p:xfrm>
          <a:off x="7815911" y="4743392"/>
          <a:ext cx="4227822" cy="1066800"/>
        </p:xfrm>
        <a:graphic>
          <a:graphicData uri="http://schemas.openxmlformats.org/drawingml/2006/table">
            <a:tbl>
              <a:tblPr>
                <a:tableStyleId>{8EC20E35-A176-4012-BC5E-935CFFF8708E}</a:tableStyleId>
              </a:tblPr>
              <a:tblGrid>
                <a:gridCol w="1896102">
                  <a:extLst>
                    <a:ext uri="{9D8B030D-6E8A-4147-A177-3AD203B41FA5}">
                      <a16:colId xmlns:a16="http://schemas.microsoft.com/office/drawing/2014/main" val="4133435874"/>
                    </a:ext>
                  </a:extLst>
                </a:gridCol>
                <a:gridCol w="1207008">
                  <a:extLst>
                    <a:ext uri="{9D8B030D-6E8A-4147-A177-3AD203B41FA5}">
                      <a16:colId xmlns:a16="http://schemas.microsoft.com/office/drawing/2014/main" val="160014596"/>
                    </a:ext>
                  </a:extLst>
                </a:gridCol>
                <a:gridCol w="1124712">
                  <a:extLst>
                    <a:ext uri="{9D8B030D-6E8A-4147-A177-3AD203B41FA5}">
                      <a16:colId xmlns:a16="http://schemas.microsoft.com/office/drawing/2014/main" val="465774447"/>
                    </a:ext>
                  </a:extLst>
                </a:gridCol>
              </a:tblGrid>
              <a:tr h="177800">
                <a:tc>
                  <a:txBody>
                    <a:bodyPr/>
                    <a:lstStyle/>
                    <a:p>
                      <a:pPr algn="ctr" fontAlgn="ctr"/>
                      <a:r>
                        <a:rPr lang="zh-CN" altLang="en-US" sz="1100" b="1" u="none" strike="noStrike" dirty="0">
                          <a:effectLst/>
                        </a:rPr>
                        <a:t>偏好名称</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B w="12700" cap="flat" cmpd="sng" algn="ctr">
                      <a:solidFill>
                        <a:schemeClr val="tx1"/>
                      </a:solidFill>
                      <a:prstDash val="solid"/>
                      <a:round/>
                      <a:headEnd type="none" w="med" len="med"/>
                      <a:tailEnd type="none" w="med" len="med"/>
                    </a:lnB>
                  </a:tcPr>
                </a:tc>
                <a:tc>
                  <a:txBody>
                    <a:bodyPr/>
                    <a:lstStyle/>
                    <a:p>
                      <a:pPr algn="ctr" fontAlgn="ctr"/>
                      <a:r>
                        <a:rPr lang="zh-CN" altLang="en-US" sz="1100" b="1" u="none" strike="noStrike" dirty="0">
                          <a:effectLst/>
                        </a:rPr>
                        <a:t>目标人群占比</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B w="12700" cap="flat" cmpd="sng" algn="ctr">
                      <a:solidFill>
                        <a:schemeClr val="tx1"/>
                      </a:solidFill>
                      <a:prstDash val="solid"/>
                      <a:round/>
                      <a:headEnd type="none" w="med" len="med"/>
                      <a:tailEnd type="none" w="med" len="med"/>
                    </a:lnB>
                  </a:tcPr>
                </a:tc>
                <a:tc>
                  <a:txBody>
                    <a:bodyPr/>
                    <a:lstStyle/>
                    <a:p>
                      <a:pPr algn="ctr" fontAlgn="ctr"/>
                      <a:r>
                        <a:rPr lang="en-US" sz="1100" b="1" u="none" strike="noStrike" dirty="0">
                          <a:effectLst/>
                        </a:rPr>
                        <a:t>TGI</a:t>
                      </a:r>
                      <a:endParaRPr lang="en-US" sz="1100" b="1"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35563179"/>
                  </a:ext>
                </a:extLst>
              </a:tr>
              <a:tr h="177800">
                <a:tc>
                  <a:txBody>
                    <a:bodyPr/>
                    <a:lstStyle/>
                    <a:p>
                      <a:pPr algn="ctr" fontAlgn="ctr"/>
                      <a:r>
                        <a:rPr lang="zh-CN" altLang="en-US" sz="1100" u="none" strike="noStrike">
                          <a:effectLst/>
                        </a:rPr>
                        <a:t>美妆护肤</a:t>
                      </a:r>
                      <a:r>
                        <a:rPr lang="en-US" altLang="zh-CN" sz="1100" u="none" strike="noStrike">
                          <a:effectLst/>
                        </a:rPr>
                        <a:t>-</a:t>
                      </a:r>
                      <a:r>
                        <a:rPr lang="zh-CN" altLang="en-US" sz="1100" u="none" strike="noStrike">
                          <a:effectLst/>
                        </a:rPr>
                        <a:t>身体护肤</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lnT w="12700" cap="flat" cmpd="sng" algn="ctr">
                      <a:solidFill>
                        <a:schemeClr val="tx1"/>
                      </a:solidFill>
                      <a:prstDash val="solid"/>
                      <a:round/>
                      <a:headEnd type="none" w="med" len="med"/>
                      <a:tailEnd type="none" w="med" len="med"/>
                    </a:lnT>
                  </a:tcPr>
                </a:tc>
                <a:tc>
                  <a:txBody>
                    <a:bodyPr/>
                    <a:lstStyle/>
                    <a:p>
                      <a:pPr algn="ctr" fontAlgn="ctr"/>
                      <a:r>
                        <a:rPr lang="en-US" altLang="zh-CN" sz="1100" u="none" strike="noStrike" dirty="0">
                          <a:effectLst/>
                        </a:rPr>
                        <a:t>12%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T w="12700" cap="flat" cmpd="sng" algn="ctr">
                      <a:solidFill>
                        <a:schemeClr val="tx1"/>
                      </a:solidFill>
                      <a:prstDash val="solid"/>
                      <a:round/>
                      <a:headEnd type="none" w="med" len="med"/>
                      <a:tailEnd type="none" w="med" len="med"/>
                    </a:lnT>
                  </a:tcPr>
                </a:tc>
                <a:tc>
                  <a:txBody>
                    <a:bodyPr/>
                    <a:lstStyle/>
                    <a:p>
                      <a:pPr algn="ctr" fontAlgn="ctr"/>
                      <a:r>
                        <a:rPr lang="en-US" altLang="zh-CN" sz="1100" u="none" strike="noStrike">
                          <a:effectLst/>
                        </a:rPr>
                        <a:t>7069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4308794"/>
                  </a:ext>
                </a:extLst>
              </a:tr>
              <a:tr h="177800">
                <a:tc>
                  <a:txBody>
                    <a:bodyPr/>
                    <a:lstStyle/>
                    <a:p>
                      <a:pPr algn="ctr" fontAlgn="ctr"/>
                      <a:r>
                        <a:rPr lang="zh-CN" altLang="en-US" sz="1100" u="none" strike="noStrike" dirty="0">
                          <a:effectLst/>
                        </a:rPr>
                        <a:t>美妆护肤</a:t>
                      </a:r>
                      <a:r>
                        <a:rPr lang="en-US" altLang="zh-CN" sz="1100" u="none" strike="noStrike" dirty="0">
                          <a:effectLst/>
                        </a:rPr>
                        <a:t>-</a:t>
                      </a:r>
                      <a:r>
                        <a:rPr lang="zh-CN" altLang="en-US" sz="1100" u="none" strike="noStrike" dirty="0">
                          <a:effectLst/>
                        </a:rPr>
                        <a:t>特殊商品</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dirty="0">
                          <a:effectLst/>
                        </a:rPr>
                        <a:t>54%</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5895</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58331844"/>
                  </a:ext>
                </a:extLst>
              </a:tr>
              <a:tr h="177800">
                <a:tc>
                  <a:txBody>
                    <a:bodyPr/>
                    <a:lstStyle/>
                    <a:p>
                      <a:pPr algn="ctr" fontAlgn="ctr"/>
                      <a:r>
                        <a:rPr lang="zh-CN" altLang="en-US" sz="1100" u="none" strike="noStrike" dirty="0">
                          <a:effectLst/>
                        </a:rPr>
                        <a:t>美妆护肤</a:t>
                      </a:r>
                      <a:r>
                        <a:rPr lang="en-US" altLang="zh-CN" sz="1100" u="none" strike="noStrike" dirty="0">
                          <a:effectLst/>
                        </a:rPr>
                        <a:t>-</a:t>
                      </a:r>
                      <a:r>
                        <a:rPr lang="zh-CN" altLang="en-US" sz="1100" u="none" strike="noStrike" dirty="0">
                          <a:effectLst/>
                        </a:rPr>
                        <a:t>香水彩妆</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98%</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4873</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601340820"/>
                  </a:ext>
                </a:extLst>
              </a:tr>
              <a:tr h="177800">
                <a:tc>
                  <a:txBody>
                    <a:bodyPr/>
                    <a:lstStyle/>
                    <a:p>
                      <a:pPr algn="ctr" fontAlgn="ctr"/>
                      <a:r>
                        <a:rPr lang="zh-CN" altLang="en-US" sz="1100" u="none" strike="noStrike">
                          <a:effectLst/>
                        </a:rPr>
                        <a:t>美妆护肤</a:t>
                      </a:r>
                      <a:r>
                        <a:rPr lang="en-US" altLang="zh-CN" sz="1100" u="none" strike="noStrike">
                          <a:effectLst/>
                        </a:rPr>
                        <a:t>-</a:t>
                      </a:r>
                      <a:r>
                        <a:rPr lang="zh-CN" altLang="en-US" sz="1100" u="none" strike="noStrike">
                          <a:effectLst/>
                        </a:rPr>
                        <a:t>面部护肤</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30%</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467</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555233872"/>
                  </a:ext>
                </a:extLst>
              </a:tr>
              <a:tr h="177800">
                <a:tc>
                  <a:txBody>
                    <a:bodyPr/>
                    <a:lstStyle/>
                    <a:p>
                      <a:pPr algn="ctr" fontAlgn="ctr"/>
                      <a:r>
                        <a:rPr lang="zh-CN" altLang="en-US" sz="1100" u="none" strike="noStrike">
                          <a:effectLst/>
                        </a:rPr>
                        <a:t>美妆护肤</a:t>
                      </a:r>
                      <a:r>
                        <a:rPr lang="en-US" altLang="zh-CN" sz="1100" u="none" strike="noStrike">
                          <a:effectLst/>
                        </a:rPr>
                        <a:t>-</a:t>
                      </a:r>
                      <a:r>
                        <a:rPr lang="zh-CN" altLang="en-US" sz="1100" u="none" strike="noStrike">
                          <a:effectLst/>
                        </a:rPr>
                        <a:t>男士面部护肤</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dirty="0">
                          <a:effectLst/>
                        </a:rPr>
                        <a:t>460</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820765089"/>
                  </a:ext>
                </a:extLst>
              </a:tr>
            </a:tbl>
          </a:graphicData>
        </a:graphic>
      </p:graphicFrame>
      <p:graphicFrame>
        <p:nvGraphicFramePr>
          <p:cNvPr id="8" name="表格 7">
            <a:extLst>
              <a:ext uri="{FF2B5EF4-FFF2-40B4-BE49-F238E27FC236}">
                <a16:creationId xmlns:a16="http://schemas.microsoft.com/office/drawing/2014/main" id="{44889826-D64A-5FB3-AAB2-1F824E8A3519}"/>
              </a:ext>
            </a:extLst>
          </p:cNvPr>
          <p:cNvGraphicFramePr>
            <a:graphicFrameLocks noGrp="1"/>
          </p:cNvGraphicFramePr>
          <p:nvPr>
            <p:extLst>
              <p:ext uri="{D42A27DB-BD31-4B8C-83A1-F6EECF244321}">
                <p14:modId xmlns:p14="http://schemas.microsoft.com/office/powerpoint/2010/main" val="1048135379"/>
              </p:ext>
            </p:extLst>
          </p:nvPr>
        </p:nvGraphicFramePr>
        <p:xfrm>
          <a:off x="363182" y="4466643"/>
          <a:ext cx="6164580" cy="1955800"/>
        </p:xfrm>
        <a:graphic>
          <a:graphicData uri="http://schemas.openxmlformats.org/drawingml/2006/table">
            <a:tbl>
              <a:tblPr/>
              <a:tblGrid>
                <a:gridCol w="3098800">
                  <a:extLst>
                    <a:ext uri="{9D8B030D-6E8A-4147-A177-3AD203B41FA5}">
                      <a16:colId xmlns:a16="http://schemas.microsoft.com/office/drawing/2014/main" val="1795564613"/>
                    </a:ext>
                  </a:extLst>
                </a:gridCol>
                <a:gridCol w="1191260">
                  <a:extLst>
                    <a:ext uri="{9D8B030D-6E8A-4147-A177-3AD203B41FA5}">
                      <a16:colId xmlns:a16="http://schemas.microsoft.com/office/drawing/2014/main" val="3937157407"/>
                    </a:ext>
                  </a:extLst>
                </a:gridCol>
                <a:gridCol w="1078992">
                  <a:extLst>
                    <a:ext uri="{9D8B030D-6E8A-4147-A177-3AD203B41FA5}">
                      <a16:colId xmlns:a16="http://schemas.microsoft.com/office/drawing/2014/main" val="1024408408"/>
                    </a:ext>
                  </a:extLst>
                </a:gridCol>
                <a:gridCol w="795528">
                  <a:extLst>
                    <a:ext uri="{9D8B030D-6E8A-4147-A177-3AD203B41FA5}">
                      <a16:colId xmlns:a16="http://schemas.microsoft.com/office/drawing/2014/main" val="4232659676"/>
                    </a:ext>
                  </a:extLst>
                </a:gridCol>
              </a:tblGrid>
              <a:tr h="177800">
                <a:tc>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偏好名称</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目标人群占比</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100" b="1" i="0" u="none" strike="noStrike" dirty="0">
                          <a:solidFill>
                            <a:srgbClr val="000000"/>
                          </a:solidFill>
                          <a:effectLst/>
                          <a:latin typeface="等线" panose="02010600030101010101" pitchFamily="2" charset="-122"/>
                          <a:ea typeface="等线" panose="02010600030101010101" pitchFamily="2" charset="-122"/>
                        </a:rPr>
                        <a:t>TGI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优先级</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07305963"/>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身体护肤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护手霜</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11861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1717066099"/>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特殊商品</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特殊商品</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5895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97E6F"/>
                    </a:solidFill>
                  </a:tcPr>
                </a:tc>
                <a:extLst>
                  <a:ext uri="{0D108BD9-81ED-4DB2-BD59-A6C34878D82A}">
                    <a16:rowId xmlns:a16="http://schemas.microsoft.com/office/drawing/2014/main" val="180466098"/>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润唇膏</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2589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9473"/>
                    </a:solidFill>
                  </a:tcPr>
                </a:tc>
                <a:extLst>
                  <a:ext uri="{0D108BD9-81ED-4DB2-BD59-A6C34878D82A}">
                    <a16:rowId xmlns:a16="http://schemas.microsoft.com/office/drawing/2014/main" val="427348923"/>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面部护肤体验装</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1457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A77"/>
                    </a:solidFill>
                  </a:tcPr>
                </a:tc>
                <a:extLst>
                  <a:ext uri="{0D108BD9-81ED-4DB2-BD59-A6C34878D82A}">
                    <a16:rowId xmlns:a16="http://schemas.microsoft.com/office/drawing/2014/main" val="814646710"/>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香水彩妆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其它彩妆</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1120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BF7B"/>
                    </a:solidFill>
                  </a:tcPr>
                </a:tc>
                <a:extLst>
                  <a:ext uri="{0D108BD9-81ED-4DB2-BD59-A6C34878D82A}">
                    <a16:rowId xmlns:a16="http://schemas.microsoft.com/office/drawing/2014/main" val="608718182"/>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香水彩妆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口红</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748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D57F"/>
                    </a:solidFill>
                  </a:tcPr>
                </a:tc>
                <a:extLst>
                  <a:ext uri="{0D108BD9-81ED-4DB2-BD59-A6C34878D82A}">
                    <a16:rowId xmlns:a16="http://schemas.microsoft.com/office/drawing/2014/main" val="963610235"/>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面部精华</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395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202755306"/>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男士面部护肤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男士洁面</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383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5E483"/>
                    </a:solidFill>
                  </a:tcPr>
                </a:tc>
                <a:extLst>
                  <a:ext uri="{0D108BD9-81ED-4DB2-BD59-A6C34878D82A}">
                    <a16:rowId xmlns:a16="http://schemas.microsoft.com/office/drawing/2014/main" val="1100796116"/>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套装</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礼盒</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356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CDD82"/>
                    </a:solidFill>
                  </a:tcPr>
                </a:tc>
                <a:extLst>
                  <a:ext uri="{0D108BD9-81ED-4DB2-BD59-A6C34878D82A}">
                    <a16:rowId xmlns:a16="http://schemas.microsoft.com/office/drawing/2014/main" val="1148828292"/>
                  </a:ext>
                </a:extLst>
              </a:tr>
              <a:tr h="177800">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美妆护肤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面部护肤</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爽肤水</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化妆水</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288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D580"/>
                    </a:solidFill>
                  </a:tcPr>
                </a:tc>
                <a:extLst>
                  <a:ext uri="{0D108BD9-81ED-4DB2-BD59-A6C34878D82A}">
                    <a16:rowId xmlns:a16="http://schemas.microsoft.com/office/drawing/2014/main" val="296336592"/>
                  </a:ext>
                </a:extLst>
              </a:tr>
            </a:tbl>
          </a:graphicData>
        </a:graphic>
      </p:graphicFrame>
      <p:graphicFrame>
        <p:nvGraphicFramePr>
          <p:cNvPr id="10" name="表格 9">
            <a:extLst>
              <a:ext uri="{FF2B5EF4-FFF2-40B4-BE49-F238E27FC236}">
                <a16:creationId xmlns:a16="http://schemas.microsoft.com/office/drawing/2014/main" id="{CB6E0E07-B284-DBE9-C489-A5441565005D}"/>
              </a:ext>
            </a:extLst>
          </p:cNvPr>
          <p:cNvGraphicFramePr>
            <a:graphicFrameLocks noGrp="1"/>
          </p:cNvGraphicFramePr>
          <p:nvPr>
            <p:extLst>
              <p:ext uri="{D42A27DB-BD31-4B8C-83A1-F6EECF244321}">
                <p14:modId xmlns:p14="http://schemas.microsoft.com/office/powerpoint/2010/main" val="547062338"/>
              </p:ext>
            </p:extLst>
          </p:nvPr>
        </p:nvGraphicFramePr>
        <p:xfrm>
          <a:off x="100637" y="1329634"/>
          <a:ext cx="8759958" cy="1111250"/>
        </p:xfrm>
        <a:graphic>
          <a:graphicData uri="http://schemas.openxmlformats.org/drawingml/2006/table">
            <a:tbl>
              <a:tblPr/>
              <a:tblGrid>
                <a:gridCol w="786390">
                  <a:extLst>
                    <a:ext uri="{9D8B030D-6E8A-4147-A177-3AD203B41FA5}">
                      <a16:colId xmlns:a16="http://schemas.microsoft.com/office/drawing/2014/main" val="3894356079"/>
                    </a:ext>
                  </a:extLst>
                </a:gridCol>
                <a:gridCol w="484632">
                  <a:extLst>
                    <a:ext uri="{9D8B030D-6E8A-4147-A177-3AD203B41FA5}">
                      <a16:colId xmlns:a16="http://schemas.microsoft.com/office/drawing/2014/main" val="1555388861"/>
                    </a:ext>
                  </a:extLst>
                </a:gridCol>
                <a:gridCol w="804672">
                  <a:extLst>
                    <a:ext uri="{9D8B030D-6E8A-4147-A177-3AD203B41FA5}">
                      <a16:colId xmlns:a16="http://schemas.microsoft.com/office/drawing/2014/main" val="2514853269"/>
                    </a:ext>
                  </a:extLst>
                </a:gridCol>
                <a:gridCol w="1572768">
                  <a:extLst>
                    <a:ext uri="{9D8B030D-6E8A-4147-A177-3AD203B41FA5}">
                      <a16:colId xmlns:a16="http://schemas.microsoft.com/office/drawing/2014/main" val="2829955607"/>
                    </a:ext>
                  </a:extLst>
                </a:gridCol>
                <a:gridCol w="5111496">
                  <a:extLst>
                    <a:ext uri="{9D8B030D-6E8A-4147-A177-3AD203B41FA5}">
                      <a16:colId xmlns:a16="http://schemas.microsoft.com/office/drawing/2014/main" val="4228629989"/>
                    </a:ext>
                  </a:extLst>
                </a:gridCol>
              </a:tblGrid>
              <a:tr h="190500">
                <a:tc gridSpan="2">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定向类型</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zh-CN" altLang="en-US"/>
                    </a:p>
                  </a:txBody>
                  <a:tcPr/>
                </a:tc>
                <a:tc>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人群类型</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人群描述</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tc>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圈选逻辑（高</a:t>
                      </a:r>
                      <a:r>
                        <a:rPr lang="en-US" altLang="zh-CN" sz="1000" b="1" i="0" u="none" strike="noStrike">
                          <a:solidFill>
                            <a:srgbClr val="FFFFFF"/>
                          </a:solidFill>
                          <a:effectLst/>
                          <a:latin typeface="微软雅黑" panose="020B0503020204020204" pitchFamily="34" charset="-122"/>
                          <a:ea typeface="微软雅黑" panose="020B0503020204020204" pitchFamily="34" charset="-122"/>
                        </a:rPr>
                        <a:t>TGI&amp;</a:t>
                      </a: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高占比类目）</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C00000"/>
                    </a:solidFill>
                  </a:tcPr>
                </a:tc>
                <a:extLst>
                  <a:ext uri="{0D108BD9-81ED-4DB2-BD59-A6C34878D82A}">
                    <a16:rowId xmlns:a16="http://schemas.microsoft.com/office/drawing/2014/main" val="793704481"/>
                  </a:ext>
                </a:extLst>
              </a:tr>
              <a:tr h="184150">
                <a:tc rowSpan="5">
                  <a:txBody>
                    <a:bodyPr/>
                    <a:lstStyle/>
                    <a:p>
                      <a:pPr algn="ctr" fontAlgn="ctr"/>
                      <a:r>
                        <a:rPr lang="zh-CN" altLang="en-US" sz="1000" b="1" i="0" u="none" strike="noStrike" dirty="0">
                          <a:solidFill>
                            <a:srgbClr val="000000"/>
                          </a:solidFill>
                          <a:effectLst/>
                          <a:latin typeface="微软雅黑" panose="020B0503020204020204" pitchFamily="34" charset="-122"/>
                          <a:ea typeface="微软雅黑" panose="020B0503020204020204" pitchFamily="34" charset="-122"/>
                        </a:rPr>
                        <a:t>品牌人群拓圈拉新</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rowSpan="5">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深</a:t>
                      </a:r>
                      <a:r>
                        <a:rPr lang="en-US" sz="1000" b="0" i="0" u="none" strike="noStrike">
                          <a:solidFill>
                            <a:srgbClr val="000000"/>
                          </a:solidFill>
                          <a:effectLst/>
                          <a:latin typeface="微软雅黑" panose="020B0503020204020204" pitchFamily="34" charset="-122"/>
                          <a:ea typeface="微软雅黑" panose="020B0503020204020204" pitchFamily="34" charset="-122"/>
                        </a:rPr>
                        <a:t>A0</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rowSpan="5">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美妆护肤类目拉新</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身体护肤</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浏览 护手霜</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030174719"/>
                  </a:ext>
                </a:extLst>
              </a:tr>
              <a:tr h="18415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特殊商品</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浏览 特殊商品</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414389412"/>
                  </a:ext>
                </a:extLst>
              </a:tr>
              <a:tr h="18415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香水彩妆</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浏览 其它彩妆、口红</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3267384342"/>
                  </a:ext>
                </a:extLst>
              </a:tr>
              <a:tr h="18415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面部护肤</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浏览 润唇膏、面部护肤体验装、面部精华、套装</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礼盒、爽肤水</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化妆水</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229299567"/>
                  </a:ext>
                </a:extLst>
              </a:tr>
              <a:tr h="184150">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男士面部护肤</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过去</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365</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购买</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浏览 男士洁面 类目</a:t>
                      </a:r>
                    </a:p>
                  </a:txBody>
                  <a:tcPr marL="6350" marR="6350" marT="635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2427942989"/>
                  </a:ext>
                </a:extLst>
              </a:tr>
            </a:tbl>
          </a:graphicData>
        </a:graphic>
      </p:graphicFrame>
      <p:sp>
        <p:nvSpPr>
          <p:cNvPr id="14" name="文本框 13">
            <a:extLst>
              <a:ext uri="{FF2B5EF4-FFF2-40B4-BE49-F238E27FC236}">
                <a16:creationId xmlns:a16="http://schemas.microsoft.com/office/drawing/2014/main" id="{11E810D6-043E-7B81-7B14-CC05944FAF80}"/>
              </a:ext>
            </a:extLst>
          </p:cNvPr>
          <p:cNvSpPr txBox="1"/>
          <p:nvPr/>
        </p:nvSpPr>
        <p:spPr>
          <a:xfrm>
            <a:off x="8534031" y="745608"/>
            <a:ext cx="3079193" cy="338554"/>
          </a:xfrm>
          <a:prstGeom prst="rect">
            <a:avLst/>
          </a:prstGeom>
          <a:noFill/>
        </p:spPr>
        <p:txBody>
          <a:bodyPr wrap="square">
            <a:spAutoFit/>
          </a:bodyPr>
          <a:lstStyle/>
          <a:p>
            <a:pPr algn="ctr"/>
            <a:r>
              <a:rPr lang="zh-CN" altLang="en-US" sz="1600" b="1" dirty="0"/>
              <a:t>数据源</a:t>
            </a:r>
            <a:r>
              <a:rPr lang="en-US" altLang="zh-CN" sz="1600" b="1" dirty="0"/>
              <a:t>(</a:t>
            </a:r>
            <a:r>
              <a:rPr lang="zh-CN" altLang="en-US" sz="1600" b="1" dirty="0"/>
              <a:t>祖玛珑</a:t>
            </a:r>
            <a:r>
              <a:rPr lang="en-US" altLang="zh-CN" sz="1600" b="1" dirty="0"/>
              <a:t>Y24·520-male)</a:t>
            </a:r>
            <a:endParaRPr lang="zh-CN" altLang="en-US" sz="1600" b="1" dirty="0"/>
          </a:p>
        </p:txBody>
      </p:sp>
      <p:sp>
        <p:nvSpPr>
          <p:cNvPr id="6" name="标题 1">
            <a:extLst>
              <a:ext uri="{FF2B5EF4-FFF2-40B4-BE49-F238E27FC236}">
                <a16:creationId xmlns:a16="http://schemas.microsoft.com/office/drawing/2014/main" id="{31027956-E9A3-D921-0767-9E77F654C58B}"/>
              </a:ext>
            </a:extLst>
          </p:cNvPr>
          <p:cNvSpPr txBox="1">
            <a:spLocks/>
          </p:cNvSpPr>
          <p:nvPr/>
        </p:nvSpPr>
        <p:spPr>
          <a:xfrm>
            <a:off x="54858" y="0"/>
            <a:ext cx="8028438" cy="755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02.</a:t>
            </a:r>
            <a:r>
              <a:rPr lang="zh-CN" altLang="en-US" dirty="0">
                <a:latin typeface="方正姚体" panose="02010601030101010101" pitchFamily="2" charset="-122"/>
                <a:ea typeface="方正姚体" panose="02010601030101010101" pitchFamily="2" charset="-122"/>
              </a:rPr>
              <a:t>投前</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智能人群定位</a:t>
            </a:r>
            <a:r>
              <a:rPr lang="en-US" altLang="zh-CN" dirty="0">
                <a:latin typeface="方正姚体" panose="02010601030101010101" pitchFamily="2" charset="-122"/>
                <a:ea typeface="方正姚体" panose="02010601030101010101" pitchFamily="2" charset="-122"/>
              </a:rPr>
              <a:t>·</a:t>
            </a:r>
            <a:r>
              <a:rPr lang="zh-CN" altLang="en-US" dirty="0">
                <a:latin typeface="方正姚体" panose="02010601030101010101" pitchFamily="2" charset="-122"/>
                <a:ea typeface="方正姚体" panose="02010601030101010101" pitchFamily="2" charset="-122"/>
              </a:rPr>
              <a:t>实现</a:t>
            </a:r>
          </a:p>
        </p:txBody>
      </p:sp>
    </p:spTree>
    <p:extLst>
      <p:ext uri="{BB962C8B-B14F-4D97-AF65-F5344CB8AC3E}">
        <p14:creationId xmlns:p14="http://schemas.microsoft.com/office/powerpoint/2010/main" val="3424632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a:extLst>
              <a:ext uri="{FF2B5EF4-FFF2-40B4-BE49-F238E27FC236}">
                <a16:creationId xmlns:a16="http://schemas.microsoft.com/office/drawing/2014/main" id="{CD8115AE-679D-FEC7-4F0F-A392601D21EC}"/>
              </a:ext>
            </a:extLst>
          </p:cNvPr>
          <p:cNvSpPr txBox="1"/>
          <p:nvPr/>
        </p:nvSpPr>
        <p:spPr>
          <a:xfrm>
            <a:off x="1726482" y="3259723"/>
            <a:ext cx="3858281" cy="338554"/>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核心画像筛选（占比</a:t>
            </a:r>
            <a:r>
              <a:rPr lang="en-US" altLang="zh-CN" sz="1600" b="1" dirty="0"/>
              <a:t>×TGI</a:t>
            </a:r>
            <a:r>
              <a:rPr lang="zh-CN" altLang="en-US" sz="1600" b="1" dirty="0"/>
              <a:t>）</a:t>
            </a:r>
          </a:p>
        </p:txBody>
      </p:sp>
      <p:pic>
        <p:nvPicPr>
          <p:cNvPr id="16" name="图形 15" descr="线箭头: 直 纯色填充">
            <a:extLst>
              <a:ext uri="{FF2B5EF4-FFF2-40B4-BE49-F238E27FC236}">
                <a16:creationId xmlns:a16="http://schemas.microsoft.com/office/drawing/2014/main" id="{7719AFC1-12AB-D455-5C41-F4A06144FD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3325594" y="2558097"/>
            <a:ext cx="660056" cy="660056"/>
          </a:xfrm>
          <a:prstGeom prst="rect">
            <a:avLst/>
          </a:prstGeom>
        </p:spPr>
      </p:pic>
      <p:pic>
        <p:nvPicPr>
          <p:cNvPr id="31" name="图片 30">
            <a:extLst>
              <a:ext uri="{FF2B5EF4-FFF2-40B4-BE49-F238E27FC236}">
                <a16:creationId xmlns:a16="http://schemas.microsoft.com/office/drawing/2014/main" id="{35DAD4DB-1F9A-59A2-D453-C874121D7A8F}"/>
              </a:ext>
            </a:extLst>
          </p:cNvPr>
          <p:cNvPicPr>
            <a:picLocks noChangeAspect="1"/>
          </p:cNvPicPr>
          <p:nvPr/>
        </p:nvPicPr>
        <p:blipFill>
          <a:blip r:embed="rId4"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sp>
        <p:nvSpPr>
          <p:cNvPr id="5" name="矩形 4">
            <a:extLst>
              <a:ext uri="{FF2B5EF4-FFF2-40B4-BE49-F238E27FC236}">
                <a16:creationId xmlns:a16="http://schemas.microsoft.com/office/drawing/2014/main" id="{D607C89E-21FA-E2B5-CDA4-9008FA43AAAE}"/>
              </a:ext>
            </a:extLst>
          </p:cNvPr>
          <p:cNvSpPr/>
          <p:nvPr/>
        </p:nvSpPr>
        <p:spPr>
          <a:xfrm>
            <a:off x="3147112" y="1175733"/>
            <a:ext cx="1017019" cy="1248875"/>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品牌</a:t>
            </a:r>
            <a:endParaRPr lang="en-US" altLang="zh-CN" sz="1600" b="1" dirty="0">
              <a:solidFill>
                <a:schemeClr val="tx1"/>
              </a:solidFill>
            </a:endParaRPr>
          </a:p>
          <a:p>
            <a:pPr algn="ctr"/>
            <a:r>
              <a:rPr lang="zh-CN" altLang="en-US" sz="1600" b="1" dirty="0">
                <a:solidFill>
                  <a:schemeClr val="tx1"/>
                </a:solidFill>
              </a:rPr>
              <a:t>画像</a:t>
            </a:r>
          </a:p>
        </p:txBody>
      </p:sp>
      <p:sp>
        <p:nvSpPr>
          <p:cNvPr id="9" name="文本框 8">
            <a:extLst>
              <a:ext uri="{FF2B5EF4-FFF2-40B4-BE49-F238E27FC236}">
                <a16:creationId xmlns:a16="http://schemas.microsoft.com/office/drawing/2014/main" id="{2F8FC0C1-5803-2882-F15B-82A1EC373B83}"/>
              </a:ext>
            </a:extLst>
          </p:cNvPr>
          <p:cNvSpPr txBox="1"/>
          <p:nvPr/>
        </p:nvSpPr>
        <p:spPr>
          <a:xfrm>
            <a:off x="2116024" y="777477"/>
            <a:ext cx="3079193" cy="338554"/>
          </a:xfrm>
          <a:prstGeom prst="rect">
            <a:avLst/>
          </a:prstGeom>
          <a:noFill/>
        </p:spPr>
        <p:txBody>
          <a:bodyPr wrap="square">
            <a:spAutoFit/>
          </a:bodyPr>
          <a:lstStyle/>
          <a:p>
            <a:pPr algn="ctr"/>
            <a:r>
              <a:rPr lang="zh-CN" altLang="en-US" sz="1600" b="1" dirty="0"/>
              <a:t>数据源</a:t>
            </a:r>
            <a:r>
              <a:rPr lang="en-US" altLang="zh-CN" sz="1600" b="1" dirty="0"/>
              <a:t>(</a:t>
            </a:r>
            <a:r>
              <a:rPr lang="zh-CN" altLang="en-US" sz="1600" b="1" dirty="0"/>
              <a:t>祖玛珑</a:t>
            </a:r>
            <a:r>
              <a:rPr lang="en-US" altLang="zh-CN" sz="1600" b="1" dirty="0"/>
              <a:t>Y24·520-male)</a:t>
            </a:r>
            <a:endParaRPr lang="zh-CN" altLang="en-US" sz="1600" b="1" dirty="0"/>
          </a:p>
        </p:txBody>
      </p:sp>
      <p:graphicFrame>
        <p:nvGraphicFramePr>
          <p:cNvPr id="17" name="表格 16">
            <a:extLst>
              <a:ext uri="{FF2B5EF4-FFF2-40B4-BE49-F238E27FC236}">
                <a16:creationId xmlns:a16="http://schemas.microsoft.com/office/drawing/2014/main" id="{67E13D67-D8E0-A5F1-FF53-32B8F83D63CB}"/>
              </a:ext>
            </a:extLst>
          </p:cNvPr>
          <p:cNvGraphicFramePr>
            <a:graphicFrameLocks noGrp="1"/>
          </p:cNvGraphicFramePr>
          <p:nvPr>
            <p:extLst>
              <p:ext uri="{D42A27DB-BD31-4B8C-83A1-F6EECF244321}">
                <p14:modId xmlns:p14="http://schemas.microsoft.com/office/powerpoint/2010/main" val="3642179827"/>
              </p:ext>
            </p:extLst>
          </p:nvPr>
        </p:nvGraphicFramePr>
        <p:xfrm>
          <a:off x="983598" y="3731765"/>
          <a:ext cx="5344050" cy="2946400"/>
        </p:xfrm>
        <a:graphic>
          <a:graphicData uri="http://schemas.openxmlformats.org/drawingml/2006/table">
            <a:tbl>
              <a:tblPr/>
              <a:tblGrid>
                <a:gridCol w="2015634">
                  <a:extLst>
                    <a:ext uri="{9D8B030D-6E8A-4147-A177-3AD203B41FA5}">
                      <a16:colId xmlns:a16="http://schemas.microsoft.com/office/drawing/2014/main" val="2947914021"/>
                    </a:ext>
                  </a:extLst>
                </a:gridCol>
                <a:gridCol w="914400">
                  <a:extLst>
                    <a:ext uri="{9D8B030D-6E8A-4147-A177-3AD203B41FA5}">
                      <a16:colId xmlns:a16="http://schemas.microsoft.com/office/drawing/2014/main" val="3472079455"/>
                    </a:ext>
                  </a:extLst>
                </a:gridCol>
                <a:gridCol w="2414016">
                  <a:extLst>
                    <a:ext uri="{9D8B030D-6E8A-4147-A177-3AD203B41FA5}">
                      <a16:colId xmlns:a16="http://schemas.microsoft.com/office/drawing/2014/main" val="2771987949"/>
                    </a:ext>
                  </a:extLst>
                </a:gridCol>
              </a:tblGrid>
              <a:tr h="184150">
                <a:tc>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可选标签</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优先级</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交</a:t>
                      </a:r>
                      <a:r>
                        <a:rPr lang="en-US" sz="1000" b="1" i="0" u="none" strike="noStrike">
                          <a:solidFill>
                            <a:srgbClr val="FFFFFF"/>
                          </a:solidFill>
                          <a:effectLst/>
                          <a:latin typeface="微软雅黑" panose="020B0503020204020204" pitchFamily="34" charset="-122"/>
                          <a:ea typeface="微软雅黑" panose="020B0503020204020204" pitchFamily="34" charset="-122"/>
                        </a:rPr>
                        <a:t>TA</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14823742"/>
                  </a:ext>
                </a:extLst>
              </a:tr>
              <a:tr h="184150">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21-45</a:t>
                      </a: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岁</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tc rowSpan="3">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基础，人群量级较小</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47113980"/>
                  </a:ext>
                </a:extLst>
              </a:tr>
              <a:tr h="184150">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极高购买力</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97B6E"/>
                    </a:solidFill>
                  </a:tcPr>
                </a:tc>
                <a:tc vMerge="1">
                  <a:txBody>
                    <a:bodyPr/>
                    <a:lstStyle/>
                    <a:p>
                      <a:endParaRPr lang="zh-CN" altLang="en-US"/>
                    </a:p>
                  </a:txBody>
                  <a:tcPr/>
                </a:tc>
                <a:extLst>
                  <a:ext uri="{0D108BD9-81ED-4DB2-BD59-A6C34878D82A}">
                    <a16:rowId xmlns:a16="http://schemas.microsoft.com/office/drawing/2014/main" val="1931370845"/>
                  </a:ext>
                </a:extLst>
              </a:tr>
              <a:tr h="184150">
                <a:tc>
                  <a:txBody>
                    <a:bodyPr/>
                    <a:lstStyle/>
                    <a:p>
                      <a:pPr algn="ctr" fontAlgn="ctr"/>
                      <a:r>
                        <a:rPr lang="zh-CN" altLang="en-US" sz="1000" b="0" i="0" u="none" strike="noStrike">
                          <a:solidFill>
                            <a:srgbClr val="000000"/>
                          </a:solidFill>
                          <a:effectLst/>
                          <a:latin typeface="微软雅黑" panose="020B0503020204020204" pitchFamily="34" charset="-122"/>
                          <a:ea typeface="微软雅黑" panose="020B0503020204020204" pitchFamily="34" charset="-122"/>
                        </a:rPr>
                        <a:t>高购买力</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8E72"/>
                    </a:solidFill>
                  </a:tcPr>
                </a:tc>
                <a:tc vMerge="1">
                  <a:txBody>
                    <a:bodyPr/>
                    <a:lstStyle/>
                    <a:p>
                      <a:endParaRPr lang="zh-CN" altLang="en-US"/>
                    </a:p>
                  </a:txBody>
                  <a:tcPr/>
                </a:tc>
                <a:extLst>
                  <a:ext uri="{0D108BD9-81ED-4DB2-BD59-A6C34878D82A}">
                    <a16:rowId xmlns:a16="http://schemas.microsoft.com/office/drawing/2014/main" val="1181575854"/>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京享值</a:t>
                      </a:r>
                      <a:r>
                        <a:rPr lang="en-US" altLang="zh-CN" sz="1100" b="0" i="0" u="none" strike="noStrike">
                          <a:solidFill>
                            <a:srgbClr val="000000"/>
                          </a:solidFill>
                          <a:effectLst/>
                          <a:latin typeface="等线" panose="02010600030101010101" pitchFamily="2" charset="-122"/>
                          <a:ea typeface="等线" panose="02010600030101010101" pitchFamily="2" charset="-122"/>
                        </a:rPr>
                        <a:t>&gt;=5000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075"/>
                    </a:solidFill>
                  </a:tcPr>
                </a:tc>
                <a:tc rowSpan="12">
                  <a:txBody>
                    <a:bodyPr/>
                    <a:lstStyle/>
                    <a:p>
                      <a:pPr algn="ctr"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附加，人群量级较大（</a:t>
                      </a:r>
                      <a:r>
                        <a:rPr lang="en-US" altLang="zh-CN" sz="1100" b="0" i="0" u="none" strike="noStrike" dirty="0">
                          <a:solidFill>
                            <a:srgbClr val="000000"/>
                          </a:solidFill>
                          <a:effectLst/>
                          <a:latin typeface="等线" panose="02010600030101010101" pitchFamily="2" charset="-122"/>
                          <a:ea typeface="等线" panose="02010600030101010101" pitchFamily="2" charset="-122"/>
                        </a:rPr>
                        <a:t>optional </a:t>
                      </a:r>
                      <a:r>
                        <a:rPr lang="zh-CN" altLang="en-US" sz="1100" b="0" i="0" u="none" strike="noStrike" dirty="0">
                          <a:solidFill>
                            <a:srgbClr val="000000"/>
                          </a:solidFill>
                          <a:effectLst/>
                          <a:latin typeface="等线" panose="02010600030101010101" pitchFamily="2" charset="-122"/>
                          <a:ea typeface="等线" panose="02010600030101010101" pitchFamily="2" charset="-122"/>
                        </a:rPr>
                        <a:t>标签选择，基于优先级从上到下叠加标签，直到人群量级达到目标效果）</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52625017"/>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有房人群</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B379"/>
                    </a:solidFill>
                  </a:tcPr>
                </a:tc>
                <a:tc vMerge="1">
                  <a:txBody>
                    <a:bodyPr/>
                    <a:lstStyle/>
                    <a:p>
                      <a:endParaRPr lang="zh-CN" altLang="en-US"/>
                    </a:p>
                  </a:txBody>
                  <a:tcPr/>
                </a:tc>
                <a:extLst>
                  <a:ext uri="{0D108BD9-81ED-4DB2-BD59-A6C34878D82A}">
                    <a16:rowId xmlns:a16="http://schemas.microsoft.com/office/drawing/2014/main" val="1988106551"/>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有车一族</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C57C"/>
                    </a:solidFill>
                  </a:tcPr>
                </a:tc>
                <a:tc vMerge="1">
                  <a:txBody>
                    <a:bodyPr/>
                    <a:lstStyle/>
                    <a:p>
                      <a:endParaRPr lang="zh-CN" altLang="en-US"/>
                    </a:p>
                  </a:txBody>
                  <a:tcPr/>
                </a:tc>
                <a:extLst>
                  <a:ext uri="{0D108BD9-81ED-4DB2-BD59-A6C34878D82A}">
                    <a16:rowId xmlns:a16="http://schemas.microsoft.com/office/drawing/2014/main" val="2272817876"/>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都市家庭</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880"/>
                    </a:solidFill>
                  </a:tcPr>
                </a:tc>
                <a:tc vMerge="1">
                  <a:txBody>
                    <a:bodyPr/>
                    <a:lstStyle/>
                    <a:p>
                      <a:endParaRPr lang="zh-CN" altLang="en-US"/>
                    </a:p>
                  </a:txBody>
                  <a:tcPr/>
                </a:tc>
                <a:extLst>
                  <a:ext uri="{0D108BD9-81ED-4DB2-BD59-A6C34878D82A}">
                    <a16:rowId xmlns:a16="http://schemas.microsoft.com/office/drawing/2014/main" val="3132327516"/>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一线城市</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tc vMerge="1">
                  <a:txBody>
                    <a:bodyPr/>
                    <a:lstStyle/>
                    <a:p>
                      <a:endParaRPr lang="zh-CN" altLang="en-US"/>
                    </a:p>
                  </a:txBody>
                  <a:tcPr/>
                </a:tc>
                <a:extLst>
                  <a:ext uri="{0D108BD9-81ED-4DB2-BD59-A6C34878D82A}">
                    <a16:rowId xmlns:a16="http://schemas.microsoft.com/office/drawing/2014/main" val="3349346213"/>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冲动购买</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583"/>
                    </a:solidFill>
                  </a:tcPr>
                </a:tc>
                <a:tc vMerge="1">
                  <a:txBody>
                    <a:bodyPr/>
                    <a:lstStyle/>
                    <a:p>
                      <a:endParaRPr lang="zh-CN" altLang="en-US"/>
                    </a:p>
                  </a:txBody>
                  <a:tcPr/>
                </a:tc>
                <a:extLst>
                  <a:ext uri="{0D108BD9-81ED-4DB2-BD59-A6C34878D82A}">
                    <a16:rowId xmlns:a16="http://schemas.microsoft.com/office/drawing/2014/main" val="4249918007"/>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热衷用券</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3DF82"/>
                    </a:solidFill>
                  </a:tcPr>
                </a:tc>
                <a:tc vMerge="1">
                  <a:txBody>
                    <a:bodyPr/>
                    <a:lstStyle/>
                    <a:p>
                      <a:endParaRPr lang="zh-CN" altLang="en-US"/>
                    </a:p>
                  </a:txBody>
                  <a:tcPr/>
                </a:tc>
                <a:extLst>
                  <a:ext uri="{0D108BD9-81ED-4DB2-BD59-A6C34878D82A}">
                    <a16:rowId xmlns:a16="http://schemas.microsoft.com/office/drawing/2014/main" val="3668396861"/>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月大于十单</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881"/>
                    </a:solidFill>
                  </a:tcPr>
                </a:tc>
                <a:tc vMerge="1">
                  <a:txBody>
                    <a:bodyPr/>
                    <a:lstStyle/>
                    <a:p>
                      <a:endParaRPr lang="zh-CN" altLang="en-US"/>
                    </a:p>
                  </a:txBody>
                  <a:tcPr/>
                </a:tc>
                <a:extLst>
                  <a:ext uri="{0D108BD9-81ED-4DB2-BD59-A6C34878D82A}">
                    <a16:rowId xmlns:a16="http://schemas.microsoft.com/office/drawing/2014/main" val="457303745"/>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月订单金额大于</a:t>
                      </a:r>
                      <a:r>
                        <a:rPr lang="en-US" altLang="zh-CN" sz="1100" b="0" i="0" u="none" strike="noStrike">
                          <a:solidFill>
                            <a:srgbClr val="000000"/>
                          </a:solidFill>
                          <a:effectLst/>
                          <a:latin typeface="等线" panose="02010600030101010101" pitchFamily="2" charset="-122"/>
                          <a:ea typeface="等线" panose="02010600030101010101" pitchFamily="2" charset="-122"/>
                        </a:rPr>
                        <a:t>1000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D27F"/>
                    </a:solidFill>
                  </a:tcPr>
                </a:tc>
                <a:tc vMerge="1">
                  <a:txBody>
                    <a:bodyPr/>
                    <a:lstStyle/>
                    <a:p>
                      <a:endParaRPr lang="zh-CN" altLang="en-US"/>
                    </a:p>
                  </a:txBody>
                  <a:tcPr/>
                </a:tc>
                <a:extLst>
                  <a:ext uri="{0D108BD9-81ED-4DB2-BD59-A6C34878D82A}">
                    <a16:rowId xmlns:a16="http://schemas.microsoft.com/office/drawing/2014/main" val="1485536199"/>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科技产品重度爱好</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13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0CB7E"/>
                    </a:solidFill>
                  </a:tcPr>
                </a:tc>
                <a:tc vMerge="1">
                  <a:txBody>
                    <a:bodyPr/>
                    <a:lstStyle/>
                    <a:p>
                      <a:endParaRPr lang="zh-CN" altLang="en-US"/>
                    </a:p>
                  </a:txBody>
                  <a:tcPr/>
                </a:tc>
                <a:extLst>
                  <a:ext uri="{0D108BD9-81ED-4DB2-BD59-A6C34878D82A}">
                    <a16:rowId xmlns:a16="http://schemas.microsoft.com/office/drawing/2014/main" val="317246150"/>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户外运动重度爱好</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a:solidFill>
                            <a:srgbClr val="000000"/>
                          </a:solidFill>
                          <a:effectLst/>
                          <a:latin typeface="微软雅黑" panose="020B0503020204020204" pitchFamily="34" charset="-122"/>
                          <a:ea typeface="微软雅黑" panose="020B0503020204020204" pitchFamily="34" charset="-122"/>
                        </a:rPr>
                        <a:t>14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AC57D"/>
                    </a:solidFill>
                  </a:tcPr>
                </a:tc>
                <a:tc vMerge="1">
                  <a:txBody>
                    <a:bodyPr/>
                    <a:lstStyle/>
                    <a:p>
                      <a:endParaRPr lang="zh-CN" altLang="en-US"/>
                    </a:p>
                  </a:txBody>
                  <a:tcPr/>
                </a:tc>
                <a:extLst>
                  <a:ext uri="{0D108BD9-81ED-4DB2-BD59-A6C34878D82A}">
                    <a16:rowId xmlns:a16="http://schemas.microsoft.com/office/drawing/2014/main" val="765560609"/>
                  </a:ext>
                </a:extLst>
              </a:tr>
              <a:tr h="184150">
                <a:tc>
                  <a:txBody>
                    <a:bodyPr/>
                    <a:lstStyle/>
                    <a:p>
                      <a:pPr algn="ctr" fontAlgn="b"/>
                      <a:r>
                        <a:rPr lang="zh-CN" altLang="en-US" sz="1100" b="0" i="0" u="none" strike="noStrike">
                          <a:solidFill>
                            <a:srgbClr val="000000"/>
                          </a:solidFill>
                          <a:effectLst/>
                          <a:latin typeface="等线" panose="02010600030101010101" pitchFamily="2" charset="-122"/>
                          <a:ea typeface="等线" panose="02010600030101010101" pitchFamily="2" charset="-122"/>
                        </a:rPr>
                        <a:t>宠物爱好</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63BE7B"/>
                    </a:solidFill>
                  </a:tcPr>
                </a:tc>
                <a:tc vMerge="1">
                  <a:txBody>
                    <a:bodyPr/>
                    <a:lstStyle/>
                    <a:p>
                      <a:endParaRPr lang="zh-CN" altLang="en-US"/>
                    </a:p>
                  </a:txBody>
                  <a:tcPr/>
                </a:tc>
                <a:extLst>
                  <a:ext uri="{0D108BD9-81ED-4DB2-BD59-A6C34878D82A}">
                    <a16:rowId xmlns:a16="http://schemas.microsoft.com/office/drawing/2014/main" val="2099209103"/>
                  </a:ext>
                </a:extLst>
              </a:tr>
            </a:tbl>
          </a:graphicData>
        </a:graphic>
      </p:graphicFrame>
      <p:grpSp>
        <p:nvGrpSpPr>
          <p:cNvPr id="19" name="组合 18">
            <a:extLst>
              <a:ext uri="{FF2B5EF4-FFF2-40B4-BE49-F238E27FC236}">
                <a16:creationId xmlns:a16="http://schemas.microsoft.com/office/drawing/2014/main" id="{46BD9CF8-3246-B3A3-3FB0-73E87975F2D6}"/>
              </a:ext>
            </a:extLst>
          </p:cNvPr>
          <p:cNvGrpSpPr/>
          <p:nvPr/>
        </p:nvGrpSpPr>
        <p:grpSpPr>
          <a:xfrm>
            <a:off x="7571232" y="1116031"/>
            <a:ext cx="3016346" cy="1248875"/>
            <a:chOff x="5048662" y="1645920"/>
            <a:chExt cx="3208370" cy="1248875"/>
          </a:xfrm>
        </p:grpSpPr>
        <p:sp>
          <p:nvSpPr>
            <p:cNvPr id="7" name="文本框 6">
              <a:extLst>
                <a:ext uri="{FF2B5EF4-FFF2-40B4-BE49-F238E27FC236}">
                  <a16:creationId xmlns:a16="http://schemas.microsoft.com/office/drawing/2014/main" id="{39342C71-583B-09E7-C1D3-DB4CCCD69BC4}"/>
                </a:ext>
              </a:extLst>
            </p:cNvPr>
            <p:cNvSpPr txBox="1"/>
            <p:nvPr/>
          </p:nvSpPr>
          <p:spPr>
            <a:xfrm>
              <a:off x="5048662" y="1852458"/>
              <a:ext cx="3071009" cy="707886"/>
            </a:xfrm>
            <a:prstGeom prst="rect">
              <a:avLst/>
            </a:prstGeom>
            <a:noFill/>
          </p:spPr>
          <p:txBody>
            <a:bodyPr wrap="square">
              <a:spAutoFit/>
            </a:bodyPr>
            <a:lstStyle/>
            <a:p>
              <a:pPr algn="ctr"/>
              <a:r>
                <a:rPr lang="zh-CN" altLang="en-US" sz="2000" b="1" dirty="0"/>
                <a:t>拉新人群控量</a:t>
              </a:r>
              <a:r>
                <a:rPr lang="en-US" altLang="zh-CN" sz="2000" b="1" dirty="0"/>
                <a:t>-</a:t>
              </a:r>
            </a:p>
            <a:p>
              <a:pPr algn="ctr"/>
              <a:r>
                <a:rPr lang="en-US" altLang="zh-CN" sz="2000" i="1" dirty="0" err="1">
                  <a:solidFill>
                    <a:schemeClr val="accent5">
                      <a:lumMod val="75000"/>
                    </a:schemeClr>
                  </a:solidFill>
                </a:rPr>
                <a:t>coreTA</a:t>
              </a:r>
              <a:r>
                <a:rPr lang="zh-CN" altLang="en-US" sz="2000" i="1" dirty="0">
                  <a:solidFill>
                    <a:schemeClr val="accent5">
                      <a:lumMod val="75000"/>
                    </a:schemeClr>
                  </a:solidFill>
                </a:rPr>
                <a:t>标签自动化产出</a:t>
              </a:r>
              <a:endParaRPr lang="zh-CN" altLang="en-US" sz="2000" dirty="0">
                <a:solidFill>
                  <a:schemeClr val="accent5">
                    <a:lumMod val="75000"/>
                  </a:schemeClr>
                </a:solidFill>
              </a:endParaRPr>
            </a:p>
          </p:txBody>
        </p:sp>
        <p:sp>
          <p:nvSpPr>
            <p:cNvPr id="18" name="椭圆 17">
              <a:extLst>
                <a:ext uri="{FF2B5EF4-FFF2-40B4-BE49-F238E27FC236}">
                  <a16:creationId xmlns:a16="http://schemas.microsoft.com/office/drawing/2014/main" id="{A507D101-B75C-890E-3588-FA92E342C203}"/>
                </a:ext>
              </a:extLst>
            </p:cNvPr>
            <p:cNvSpPr/>
            <p:nvPr/>
          </p:nvSpPr>
          <p:spPr>
            <a:xfrm>
              <a:off x="5048662" y="1645920"/>
              <a:ext cx="3208370" cy="1248875"/>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a:extLst>
              <a:ext uri="{FF2B5EF4-FFF2-40B4-BE49-F238E27FC236}">
                <a16:creationId xmlns:a16="http://schemas.microsoft.com/office/drawing/2014/main" id="{18754326-13E7-E07C-94A2-96A07A686400}"/>
              </a:ext>
            </a:extLst>
          </p:cNvPr>
          <p:cNvGrpSpPr/>
          <p:nvPr/>
        </p:nvGrpSpPr>
        <p:grpSpPr>
          <a:xfrm>
            <a:off x="5107412" y="1376481"/>
            <a:ext cx="1432734" cy="847378"/>
            <a:chOff x="4266164" y="1376481"/>
            <a:chExt cx="1432734" cy="847378"/>
          </a:xfrm>
        </p:grpSpPr>
        <p:pic>
          <p:nvPicPr>
            <p:cNvPr id="20" name="图形 19" descr="线箭头: 直 纯色填充">
              <a:extLst>
                <a:ext uri="{FF2B5EF4-FFF2-40B4-BE49-F238E27FC236}">
                  <a16:creationId xmlns:a16="http://schemas.microsoft.com/office/drawing/2014/main" id="{C50F129D-3454-3595-C669-80A0414E0F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266164" y="1376481"/>
              <a:ext cx="1220235" cy="847378"/>
            </a:xfrm>
            <a:prstGeom prst="rect">
              <a:avLst/>
            </a:prstGeom>
          </p:spPr>
        </p:pic>
        <p:sp>
          <p:nvSpPr>
            <p:cNvPr id="22" name="文本框 21">
              <a:extLst>
                <a:ext uri="{FF2B5EF4-FFF2-40B4-BE49-F238E27FC236}">
                  <a16:creationId xmlns:a16="http://schemas.microsoft.com/office/drawing/2014/main" id="{A03451B1-4390-D30A-820E-35FBD4ECB890}"/>
                </a:ext>
              </a:extLst>
            </p:cNvPr>
            <p:cNvSpPr txBox="1"/>
            <p:nvPr/>
          </p:nvSpPr>
          <p:spPr>
            <a:xfrm>
              <a:off x="4681878" y="1884320"/>
              <a:ext cx="1017020" cy="338554"/>
            </a:xfrm>
            <a:prstGeom prst="rect">
              <a:avLst/>
            </a:prstGeom>
            <a:noFill/>
          </p:spPr>
          <p:txBody>
            <a:bodyPr wrap="square">
              <a:spAutoFit/>
            </a:bodyPr>
            <a:lstStyle/>
            <a:p>
              <a:pPr algn="ctr"/>
              <a:r>
                <a:rPr lang="zh-CN" altLang="en-US" sz="1600" b="1" dirty="0"/>
                <a:t>交</a:t>
              </a:r>
              <a:r>
                <a:rPr lang="en-US" altLang="zh-CN" sz="1600" b="1" dirty="0"/>
                <a:t>Ta</a:t>
              </a:r>
              <a:endParaRPr lang="zh-CN" altLang="en-US" sz="1600" b="1" dirty="0"/>
            </a:p>
          </p:txBody>
        </p:sp>
      </p:grpSp>
      <p:pic>
        <p:nvPicPr>
          <p:cNvPr id="25" name="图形 24" descr="线箭头: 直 纯色填充">
            <a:extLst>
              <a:ext uri="{FF2B5EF4-FFF2-40B4-BE49-F238E27FC236}">
                <a16:creationId xmlns:a16="http://schemas.microsoft.com/office/drawing/2014/main" id="{DFE1326B-5A7C-A0E3-B251-951D5AC08A1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8672858" y="2836033"/>
            <a:ext cx="1220235" cy="847378"/>
          </a:xfrm>
          <a:prstGeom prst="rect">
            <a:avLst/>
          </a:prstGeom>
        </p:spPr>
      </p:pic>
      <p:sp>
        <p:nvSpPr>
          <p:cNvPr id="29" name="文本框 28">
            <a:extLst>
              <a:ext uri="{FF2B5EF4-FFF2-40B4-BE49-F238E27FC236}">
                <a16:creationId xmlns:a16="http://schemas.microsoft.com/office/drawing/2014/main" id="{13BB51C4-C1E0-9ED3-F524-079F9E48B05D}"/>
              </a:ext>
            </a:extLst>
          </p:cNvPr>
          <p:cNvSpPr txBox="1"/>
          <p:nvPr/>
        </p:nvSpPr>
        <p:spPr>
          <a:xfrm>
            <a:off x="9369702" y="2659235"/>
            <a:ext cx="1017020" cy="338554"/>
          </a:xfrm>
          <a:prstGeom prst="rect">
            <a:avLst/>
          </a:prstGeom>
          <a:noFill/>
        </p:spPr>
        <p:txBody>
          <a:bodyPr wrap="square">
            <a:spAutoFit/>
          </a:bodyPr>
          <a:lstStyle/>
          <a:p>
            <a:pPr algn="ctr"/>
            <a:r>
              <a:rPr lang="zh-CN" altLang="en-US" sz="1600" b="1" dirty="0"/>
              <a:t>差</a:t>
            </a:r>
            <a:r>
              <a:rPr lang="en-US" altLang="zh-CN" sz="1600" b="1" dirty="0"/>
              <a:t>Ta</a:t>
            </a:r>
            <a:endParaRPr lang="zh-CN" altLang="en-US" sz="1600" b="1" dirty="0"/>
          </a:p>
        </p:txBody>
      </p:sp>
      <p:graphicFrame>
        <p:nvGraphicFramePr>
          <p:cNvPr id="35" name="表格 34">
            <a:extLst>
              <a:ext uri="{FF2B5EF4-FFF2-40B4-BE49-F238E27FC236}">
                <a16:creationId xmlns:a16="http://schemas.microsoft.com/office/drawing/2014/main" id="{70134B5D-4183-254D-A485-3F6276D20EF2}"/>
              </a:ext>
            </a:extLst>
          </p:cNvPr>
          <p:cNvGraphicFramePr>
            <a:graphicFrameLocks noGrp="1"/>
          </p:cNvGraphicFramePr>
          <p:nvPr>
            <p:extLst>
              <p:ext uri="{D42A27DB-BD31-4B8C-83A1-F6EECF244321}">
                <p14:modId xmlns:p14="http://schemas.microsoft.com/office/powerpoint/2010/main" val="953411619"/>
              </p:ext>
            </p:extLst>
          </p:nvPr>
        </p:nvGraphicFramePr>
        <p:xfrm>
          <a:off x="8530740" y="3964440"/>
          <a:ext cx="2359764" cy="1821062"/>
        </p:xfrm>
        <a:graphic>
          <a:graphicData uri="http://schemas.openxmlformats.org/drawingml/2006/table">
            <a:tbl>
              <a:tblPr/>
              <a:tblGrid>
                <a:gridCol w="2359764">
                  <a:extLst>
                    <a:ext uri="{9D8B030D-6E8A-4147-A177-3AD203B41FA5}">
                      <a16:colId xmlns:a16="http://schemas.microsoft.com/office/drawing/2014/main" val="1088783890"/>
                    </a:ext>
                  </a:extLst>
                </a:gridCol>
              </a:tblGrid>
              <a:tr h="424680">
                <a:tc>
                  <a:txBody>
                    <a:bodyPr/>
                    <a:lstStyle/>
                    <a:p>
                      <a:pPr algn="ctr" fontAlgn="ctr"/>
                      <a: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t>差 类目近期购买</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627281208"/>
                  </a:ext>
                </a:extLst>
              </a:tr>
              <a:tr h="1396382">
                <a:tc>
                  <a:txBody>
                    <a:bodyPr/>
                    <a:lstStyle/>
                    <a:p>
                      <a:pPr algn="ctr" fontAlgn="ct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n</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天本类目</a:t>
                      </a:r>
                      <a:r>
                        <a:rPr lang="en-US" altLang="zh-CN" sz="10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1000" b="0" i="0" u="none" strike="noStrike" dirty="0">
                          <a:solidFill>
                            <a:srgbClr val="000000"/>
                          </a:solidFill>
                          <a:effectLst/>
                          <a:latin typeface="微软雅黑" panose="020B0503020204020204" pitchFamily="34" charset="-122"/>
                          <a:ea typeface="微软雅黑" panose="020B0503020204020204" pitchFamily="34" charset="-122"/>
                        </a:rPr>
                        <a:t>本品牌购买</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46668823"/>
                  </a:ext>
                </a:extLst>
              </a:tr>
            </a:tbl>
          </a:graphicData>
        </a:graphic>
      </p:graphicFrame>
      <p:sp>
        <p:nvSpPr>
          <p:cNvPr id="3" name="标题 1">
            <a:extLst>
              <a:ext uri="{FF2B5EF4-FFF2-40B4-BE49-F238E27FC236}">
                <a16:creationId xmlns:a16="http://schemas.microsoft.com/office/drawing/2014/main" id="{0C699EFD-200B-D014-9938-E0B4AB077A9A}"/>
              </a:ext>
            </a:extLst>
          </p:cNvPr>
          <p:cNvSpPr txBox="1">
            <a:spLocks/>
          </p:cNvSpPr>
          <p:nvPr/>
        </p:nvSpPr>
        <p:spPr>
          <a:xfrm>
            <a:off x="54858" y="0"/>
            <a:ext cx="8028438" cy="755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02.</a:t>
            </a:r>
            <a:r>
              <a:rPr lang="zh-CN" altLang="en-US" dirty="0">
                <a:latin typeface="方正姚体" panose="02010601030101010101" pitchFamily="2" charset="-122"/>
                <a:ea typeface="方正姚体" panose="02010601030101010101" pitchFamily="2" charset="-122"/>
              </a:rPr>
              <a:t>投前</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智能人群定位</a:t>
            </a:r>
            <a:r>
              <a:rPr lang="en-US" altLang="zh-CN" dirty="0">
                <a:latin typeface="方正姚体" panose="02010601030101010101" pitchFamily="2" charset="-122"/>
                <a:ea typeface="方正姚体" panose="02010601030101010101" pitchFamily="2" charset="-122"/>
              </a:rPr>
              <a:t>·</a:t>
            </a:r>
            <a:r>
              <a:rPr lang="zh-CN" altLang="en-US" dirty="0">
                <a:latin typeface="方正姚体" panose="02010601030101010101" pitchFamily="2" charset="-122"/>
                <a:ea typeface="方正姚体" panose="02010601030101010101" pitchFamily="2" charset="-122"/>
              </a:rPr>
              <a:t>实现</a:t>
            </a:r>
          </a:p>
        </p:txBody>
      </p:sp>
    </p:spTree>
    <p:extLst>
      <p:ext uri="{BB962C8B-B14F-4D97-AF65-F5344CB8AC3E}">
        <p14:creationId xmlns:p14="http://schemas.microsoft.com/office/powerpoint/2010/main" val="3243369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20828" y="759563"/>
            <a:ext cx="11442698" cy="528973"/>
          </a:xfrm>
        </p:spPr>
        <p:txBody>
          <a:bodyPr>
            <a:noAutofit/>
          </a:bodyPr>
          <a:lstStyle/>
          <a:p>
            <a:r>
              <a:rPr lang="zh-CN" altLang="en-US" sz="1600" b="1" dirty="0">
                <a:solidFill>
                  <a:srgbClr val="FF0000"/>
                </a:solidFill>
                <a:latin typeface="+mj-ea"/>
                <a:sym typeface="+mn-ea"/>
              </a:rPr>
              <a:t>投放核心策略产出</a:t>
            </a:r>
            <a:r>
              <a:rPr lang="en-US" altLang="zh-CN" sz="1600" b="1" dirty="0">
                <a:latin typeface="+mj-ea"/>
                <a:sym typeface="+mn-ea"/>
              </a:rPr>
              <a:t>=</a:t>
            </a:r>
            <a:r>
              <a:rPr kumimoji="1" lang="zh-CN" altLang="en-US" sz="1600" b="1" dirty="0">
                <a:latin typeface="+mj-ea"/>
              </a:rPr>
              <a:t>通过数据基建，结合</a:t>
            </a:r>
            <a:r>
              <a:rPr kumimoji="1" lang="en-US" altLang="zh-CN" sz="1600" b="1" dirty="0">
                <a:latin typeface="+mj-ea"/>
              </a:rPr>
              <a:t>AI</a:t>
            </a:r>
            <a:r>
              <a:rPr kumimoji="1" lang="zh-CN" altLang="en-US" sz="1600" b="1" dirty="0">
                <a:latin typeface="+mj-ea"/>
              </a:rPr>
              <a:t>，为极易运营及客户提供核心人群画像标签及用户购买行为习惯及偏好分析；直接输出核心策略规划或整合性营销方案，助力店铺运营策略性思考和运营端提效</a:t>
            </a:r>
          </a:p>
        </p:txBody>
      </p:sp>
      <p:sp>
        <p:nvSpPr>
          <p:cNvPr id="5" name="文本框 4"/>
          <p:cNvSpPr txBox="1"/>
          <p:nvPr/>
        </p:nvSpPr>
        <p:spPr>
          <a:xfrm>
            <a:off x="996015" y="2974085"/>
            <a:ext cx="6260860" cy="3521811"/>
          </a:xfrm>
          <a:prstGeom prst="rect">
            <a:avLst/>
          </a:prstGeom>
          <a:solidFill>
            <a:schemeClr val="bg1">
              <a:lumMod val="95000"/>
            </a:schemeClr>
          </a:solidFill>
          <a:ln>
            <a:solidFill>
              <a:schemeClr val="tx1"/>
            </a:solidFill>
          </a:ln>
        </p:spPr>
        <p:txBody>
          <a:bodyPr wrap="square" rtlCol="0">
            <a:noAutofit/>
          </a:bodyPr>
          <a:lstStyle/>
          <a:p>
            <a:r>
              <a:rPr kumimoji="1" lang="zh-CN" altLang="en-US" sz="1200" b="1" dirty="0"/>
              <a:t>问题</a:t>
            </a:r>
            <a:r>
              <a:rPr kumimoji="1" lang="en-US" altLang="zh-CN" sz="1200" b="1" dirty="0"/>
              <a:t>1demo</a:t>
            </a:r>
            <a:r>
              <a:rPr kumimoji="1" lang="zh-CN" altLang="en-US" sz="1200" b="1" dirty="0"/>
              <a:t>：</a:t>
            </a:r>
            <a:r>
              <a:rPr kumimoji="1" lang="zh-CN" altLang="en-US" sz="1200" dirty="0"/>
              <a:t>你是宝洁集团精华类目营销经理，需要知道行业人群画像和竞品及品牌人群画像，及消费者购买偏好等，帮助我更好做销售目标拆解和营销活动策划</a:t>
            </a:r>
            <a:endParaRPr kumimoji="1" lang="en-US" altLang="zh-CN" sz="1200" dirty="0"/>
          </a:p>
          <a:p>
            <a:endParaRPr kumimoji="1" lang="en-US" altLang="zh-CN" sz="1200" dirty="0"/>
          </a:p>
          <a:p>
            <a:r>
              <a:rPr kumimoji="1" lang="zh-CN" altLang="en-US" sz="1200" dirty="0"/>
              <a:t>拉新报表如下</a:t>
            </a:r>
            <a:r>
              <a:rPr kumimoji="1" lang="zh-CN" altLang="en-US" sz="1200" b="1" dirty="0"/>
              <a:t>：</a:t>
            </a:r>
            <a:endParaRPr kumimoji="1" lang="en-US" altLang="zh-CN" sz="1200" b="1" dirty="0"/>
          </a:p>
          <a:p>
            <a:endParaRPr kumimoji="1" lang="en-US" altLang="zh-CN" sz="1200" b="1" dirty="0"/>
          </a:p>
          <a:p>
            <a:endParaRPr kumimoji="1" lang="en-US" altLang="zh-CN" sz="1200" b="1" dirty="0"/>
          </a:p>
          <a:p>
            <a:pPr marL="285750" indent="-285750">
              <a:buFont typeface="Arial" panose="020B0604020202020204" pitchFamily="34" charset="0"/>
              <a:buChar char="•"/>
            </a:pPr>
            <a:endParaRPr kumimoji="1" lang="en-US" altLang="zh-CN" sz="1200" dirty="0"/>
          </a:p>
          <a:p>
            <a:endParaRPr kumimoji="1" lang="en-US" altLang="zh-CN" sz="1200" b="1" dirty="0"/>
          </a:p>
          <a:p>
            <a:endParaRPr kumimoji="1" lang="en-US" altLang="zh-CN" sz="1200" b="1" dirty="0"/>
          </a:p>
          <a:p>
            <a:endParaRPr kumimoji="1" lang="zh-CN" altLang="en-US" sz="1200" dirty="0"/>
          </a:p>
        </p:txBody>
      </p:sp>
      <p:sp>
        <p:nvSpPr>
          <p:cNvPr id="4" name="文本框 3">
            <a:extLst>
              <a:ext uri="{FF2B5EF4-FFF2-40B4-BE49-F238E27FC236}">
                <a16:creationId xmlns:a16="http://schemas.microsoft.com/office/drawing/2014/main" id="{62011C92-115A-8709-F4EE-7A6BE627E9B2}"/>
              </a:ext>
            </a:extLst>
          </p:cNvPr>
          <p:cNvSpPr txBox="1"/>
          <p:nvPr/>
        </p:nvSpPr>
        <p:spPr>
          <a:xfrm>
            <a:off x="54858" y="1892730"/>
            <a:ext cx="1535328" cy="369332"/>
          </a:xfrm>
          <a:prstGeom prst="rect">
            <a:avLst/>
          </a:prstGeom>
          <a:noFill/>
        </p:spPr>
        <p:txBody>
          <a:bodyPr wrap="square" rtlCol="0">
            <a:spAutoFit/>
          </a:bodyPr>
          <a:lstStyle/>
          <a:p>
            <a:r>
              <a:rPr kumimoji="1" lang="zh-CN" altLang="en-US" b="1" dirty="0"/>
              <a:t>数据源</a:t>
            </a:r>
          </a:p>
        </p:txBody>
      </p:sp>
      <p:sp>
        <p:nvSpPr>
          <p:cNvPr id="6" name="文本框 5">
            <a:extLst>
              <a:ext uri="{FF2B5EF4-FFF2-40B4-BE49-F238E27FC236}">
                <a16:creationId xmlns:a16="http://schemas.microsoft.com/office/drawing/2014/main" id="{003E8955-2583-99E0-2177-A3811B4D03D2}"/>
              </a:ext>
            </a:extLst>
          </p:cNvPr>
          <p:cNvSpPr txBox="1"/>
          <p:nvPr/>
        </p:nvSpPr>
        <p:spPr>
          <a:xfrm>
            <a:off x="111551" y="3846658"/>
            <a:ext cx="646331" cy="646331"/>
          </a:xfrm>
          <a:prstGeom prst="rect">
            <a:avLst/>
          </a:prstGeom>
          <a:noFill/>
        </p:spPr>
        <p:txBody>
          <a:bodyPr wrap="none" rtlCol="0">
            <a:spAutoFit/>
          </a:bodyPr>
          <a:lstStyle/>
          <a:p>
            <a:r>
              <a:rPr kumimoji="1" lang="zh-CN" altLang="en-US" b="1" dirty="0"/>
              <a:t>应用</a:t>
            </a:r>
            <a:endParaRPr kumimoji="1" lang="en-US" altLang="zh-CN" b="1" dirty="0"/>
          </a:p>
          <a:p>
            <a:r>
              <a:rPr kumimoji="1" lang="zh-CN" altLang="en-US" b="1" dirty="0"/>
              <a:t>场景</a:t>
            </a:r>
          </a:p>
        </p:txBody>
      </p:sp>
      <p:sp>
        <p:nvSpPr>
          <p:cNvPr id="7" name="文本框 6">
            <a:extLst>
              <a:ext uri="{FF2B5EF4-FFF2-40B4-BE49-F238E27FC236}">
                <a16:creationId xmlns:a16="http://schemas.microsoft.com/office/drawing/2014/main" id="{A9CA5686-07CA-3117-F00A-CBF5E6A52D42}"/>
              </a:ext>
            </a:extLst>
          </p:cNvPr>
          <p:cNvSpPr txBox="1"/>
          <p:nvPr/>
        </p:nvSpPr>
        <p:spPr>
          <a:xfrm>
            <a:off x="996015" y="1360169"/>
            <a:ext cx="7859074" cy="1477328"/>
          </a:xfrm>
          <a:prstGeom prst="rect">
            <a:avLst/>
          </a:prstGeom>
          <a:solidFill>
            <a:schemeClr val="bg1">
              <a:lumMod val="95000"/>
            </a:schemeClr>
          </a:solidFill>
          <a:ln>
            <a:solidFill>
              <a:schemeClr val="tx1"/>
            </a:solidFill>
          </a:ln>
        </p:spPr>
        <p:txBody>
          <a:bodyPr wrap="square" rtlCol="0">
            <a:spAutoFit/>
          </a:bodyPr>
          <a:lstStyle/>
          <a:p>
            <a:pPr marL="285750" indent="-285750">
              <a:buFont typeface="Arial" panose="020B0604020202020204" pitchFamily="34" charset="0"/>
              <a:buChar char="•"/>
            </a:pPr>
            <a:r>
              <a:rPr kumimoji="1" lang="zh-CN" altLang="en-US" dirty="0"/>
              <a:t>人群画像数据：数坊人群画像</a:t>
            </a:r>
            <a:endParaRPr kumimoji="1" lang="en-US" altLang="zh-CN" dirty="0"/>
          </a:p>
          <a:p>
            <a:pPr marL="285750" indent="-285750">
              <a:buFont typeface="Arial" panose="020B0604020202020204" pitchFamily="34" charset="0"/>
              <a:buChar char="•"/>
            </a:pPr>
            <a:r>
              <a:rPr kumimoji="1" lang="zh-CN" altLang="en-US" dirty="0"/>
              <a:t>消费者行为数据：消费者品类品牌分析</a:t>
            </a:r>
            <a:endParaRPr kumimoji="1" lang="en-US" altLang="zh-CN" dirty="0"/>
          </a:p>
          <a:p>
            <a:pPr marL="285750" indent="-285750">
              <a:buFont typeface="Arial" panose="020B0604020202020204" pitchFamily="34" charset="0"/>
              <a:buChar char="•"/>
            </a:pPr>
            <a:r>
              <a:rPr kumimoji="1" lang="en-US" altLang="zh-CN" dirty="0"/>
              <a:t>GMV</a:t>
            </a:r>
            <a:r>
              <a:rPr kumimoji="1" lang="zh-CN" altLang="en-US" dirty="0"/>
              <a:t>数据：平台（</a:t>
            </a:r>
            <a:r>
              <a:rPr kumimoji="1" lang="en-US" altLang="zh-CN" dirty="0"/>
              <a:t>JD</a:t>
            </a:r>
            <a:r>
              <a:rPr kumimoji="1" lang="zh-CN" altLang="en-US" dirty="0"/>
              <a:t>、小红书、抖音）类目、品牌</a:t>
            </a:r>
            <a:r>
              <a:rPr kumimoji="1" lang="en-US" altLang="zh-CN" dirty="0"/>
              <a:t>GMV</a:t>
            </a:r>
            <a:r>
              <a:rPr kumimoji="1" lang="zh-CN" altLang="en-US" dirty="0"/>
              <a:t>销售数据</a:t>
            </a:r>
            <a:endParaRPr kumimoji="1" lang="en-US" altLang="zh-CN" dirty="0"/>
          </a:p>
          <a:p>
            <a:pPr marL="285750" indent="-285750">
              <a:buFont typeface="Arial" panose="020B0604020202020204" pitchFamily="34" charset="0"/>
              <a:buChar char="•"/>
            </a:pPr>
            <a:r>
              <a:rPr kumimoji="1" lang="zh-CN" altLang="en-US" dirty="0"/>
              <a:t>消费者评价数据： 小红书、抖音、商品评论</a:t>
            </a:r>
            <a:endParaRPr kumimoji="1" lang="en-US" altLang="zh-CN" dirty="0"/>
          </a:p>
          <a:p>
            <a:pPr marL="285750" indent="-285750">
              <a:buFont typeface="Arial" panose="020B0604020202020204" pitchFamily="34" charset="0"/>
              <a:buChar char="•"/>
            </a:pPr>
            <a:r>
              <a:rPr kumimoji="1" lang="zh-CN" altLang="en-US" dirty="0"/>
              <a:t>数据驱动拉新方案：自动化拉新报表</a:t>
            </a:r>
          </a:p>
        </p:txBody>
      </p:sp>
      <p:sp>
        <p:nvSpPr>
          <p:cNvPr id="8" name="矩形 7">
            <a:extLst>
              <a:ext uri="{FF2B5EF4-FFF2-40B4-BE49-F238E27FC236}">
                <a16:creationId xmlns:a16="http://schemas.microsoft.com/office/drawing/2014/main" id="{6139EC51-279B-9BEE-D503-B4FA93046575}"/>
              </a:ext>
            </a:extLst>
          </p:cNvPr>
          <p:cNvSpPr/>
          <p:nvPr/>
        </p:nvSpPr>
        <p:spPr>
          <a:xfrm>
            <a:off x="9039317" y="1484340"/>
            <a:ext cx="2780271" cy="1200329"/>
          </a:xfrm>
          <a:prstGeom prst="rect">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zh-CN" altLang="en-US" sz="1400" dirty="0">
                <a:solidFill>
                  <a:schemeClr val="tx1"/>
                </a:solidFill>
              </a:rPr>
              <a:t>开源数据整合采集，</a:t>
            </a:r>
            <a:r>
              <a:rPr kumimoji="1" lang="en-US" altLang="zh-CN" sz="1400" dirty="0">
                <a:solidFill>
                  <a:schemeClr val="tx1"/>
                </a:solidFill>
              </a:rPr>
              <a:t>AI</a:t>
            </a:r>
            <a:r>
              <a:rPr kumimoji="1" lang="zh-CN" altLang="en-US" sz="1400" dirty="0">
                <a:solidFill>
                  <a:schemeClr val="tx1"/>
                </a:solidFill>
              </a:rPr>
              <a:t>提取核心信息</a:t>
            </a:r>
            <a:endParaRPr kumimoji="1" lang="en-US" altLang="zh-CN" sz="1400" dirty="0">
              <a:solidFill>
                <a:schemeClr val="tx1"/>
              </a:solidFill>
            </a:endParaRPr>
          </a:p>
          <a:p>
            <a:r>
              <a:rPr kumimoji="1" lang="zh-CN" altLang="en-US" sz="1400" dirty="0">
                <a:solidFill>
                  <a:schemeClr val="tx1"/>
                </a:solidFill>
              </a:rPr>
              <a:t>公开行业研报、企业财报等</a:t>
            </a:r>
          </a:p>
        </p:txBody>
      </p:sp>
      <p:pic>
        <p:nvPicPr>
          <p:cNvPr id="3" name="图片 2">
            <a:extLst>
              <a:ext uri="{FF2B5EF4-FFF2-40B4-BE49-F238E27FC236}">
                <a16:creationId xmlns:a16="http://schemas.microsoft.com/office/drawing/2014/main" id="{9F936E54-DCD2-2430-B7F9-267312FD05D1}"/>
              </a:ext>
            </a:extLst>
          </p:cNvPr>
          <p:cNvPicPr>
            <a:picLocks noChangeAspect="1"/>
          </p:cNvPicPr>
          <p:nvPr/>
        </p:nvPicPr>
        <p:blipFill>
          <a:blip r:embed="rId2"/>
          <a:stretch>
            <a:fillRect/>
          </a:stretch>
        </p:blipFill>
        <p:spPr>
          <a:xfrm>
            <a:off x="7929607" y="3206660"/>
            <a:ext cx="3769161" cy="3521810"/>
          </a:xfrm>
          <a:prstGeom prst="rect">
            <a:avLst/>
          </a:prstGeom>
          <a:ln>
            <a:solidFill>
              <a:schemeClr val="tx1"/>
            </a:solidFill>
          </a:ln>
        </p:spPr>
      </p:pic>
      <p:sp>
        <p:nvSpPr>
          <p:cNvPr id="9" name="文本框 8">
            <a:extLst>
              <a:ext uri="{FF2B5EF4-FFF2-40B4-BE49-F238E27FC236}">
                <a16:creationId xmlns:a16="http://schemas.microsoft.com/office/drawing/2014/main" id="{760921EE-8B90-1AF5-776E-89246E7F83E5}"/>
              </a:ext>
            </a:extLst>
          </p:cNvPr>
          <p:cNvSpPr txBox="1"/>
          <p:nvPr/>
        </p:nvSpPr>
        <p:spPr>
          <a:xfrm>
            <a:off x="7582135" y="2837328"/>
            <a:ext cx="1826141" cy="369332"/>
          </a:xfrm>
          <a:prstGeom prst="rect">
            <a:avLst/>
          </a:prstGeom>
          <a:noFill/>
        </p:spPr>
        <p:txBody>
          <a:bodyPr wrap="none" rtlCol="0">
            <a:spAutoFit/>
          </a:bodyPr>
          <a:lstStyle/>
          <a:p>
            <a:r>
              <a:rPr kumimoji="1" lang="en-US" altLang="zh-CN" dirty="0" err="1"/>
              <a:t>deepseek</a:t>
            </a:r>
            <a:r>
              <a:rPr kumimoji="1" lang="zh-CN" altLang="en-US" dirty="0"/>
              <a:t> </a:t>
            </a:r>
            <a:r>
              <a:rPr kumimoji="1" lang="en-US" altLang="zh-CN" dirty="0"/>
              <a:t>demo</a:t>
            </a:r>
            <a:endParaRPr kumimoji="1" lang="zh-CN" altLang="en-US" dirty="0"/>
          </a:p>
        </p:txBody>
      </p:sp>
      <p:graphicFrame>
        <p:nvGraphicFramePr>
          <p:cNvPr id="12" name="表格 11">
            <a:extLst>
              <a:ext uri="{FF2B5EF4-FFF2-40B4-BE49-F238E27FC236}">
                <a16:creationId xmlns:a16="http://schemas.microsoft.com/office/drawing/2014/main" id="{4ED4EAE1-2BCC-63D7-7EF3-26F0A166E74F}"/>
              </a:ext>
            </a:extLst>
          </p:cNvPr>
          <p:cNvGraphicFramePr>
            <a:graphicFrameLocks noGrp="1"/>
          </p:cNvGraphicFramePr>
          <p:nvPr>
            <p:extLst>
              <p:ext uri="{D42A27DB-BD31-4B8C-83A1-F6EECF244321}">
                <p14:modId xmlns:p14="http://schemas.microsoft.com/office/powerpoint/2010/main" val="1281784590"/>
              </p:ext>
            </p:extLst>
          </p:nvPr>
        </p:nvGraphicFramePr>
        <p:xfrm>
          <a:off x="1249680" y="4081687"/>
          <a:ext cx="5882638" cy="1993029"/>
        </p:xfrm>
        <a:graphic>
          <a:graphicData uri="http://schemas.openxmlformats.org/drawingml/2006/table">
            <a:tbl>
              <a:tblPr/>
              <a:tblGrid>
                <a:gridCol w="398021">
                  <a:extLst>
                    <a:ext uri="{9D8B030D-6E8A-4147-A177-3AD203B41FA5}">
                      <a16:colId xmlns:a16="http://schemas.microsoft.com/office/drawing/2014/main" val="1297519428"/>
                    </a:ext>
                  </a:extLst>
                </a:gridCol>
                <a:gridCol w="526199">
                  <a:extLst>
                    <a:ext uri="{9D8B030D-6E8A-4147-A177-3AD203B41FA5}">
                      <a16:colId xmlns:a16="http://schemas.microsoft.com/office/drawing/2014/main" val="3688320222"/>
                    </a:ext>
                  </a:extLst>
                </a:gridCol>
                <a:gridCol w="576795">
                  <a:extLst>
                    <a:ext uri="{9D8B030D-6E8A-4147-A177-3AD203B41FA5}">
                      <a16:colId xmlns:a16="http://schemas.microsoft.com/office/drawing/2014/main" val="523828571"/>
                    </a:ext>
                  </a:extLst>
                </a:gridCol>
                <a:gridCol w="1065090">
                  <a:extLst>
                    <a:ext uri="{9D8B030D-6E8A-4147-A177-3AD203B41FA5}">
                      <a16:colId xmlns:a16="http://schemas.microsoft.com/office/drawing/2014/main" val="376951008"/>
                    </a:ext>
                  </a:extLst>
                </a:gridCol>
                <a:gridCol w="2444008">
                  <a:extLst>
                    <a:ext uri="{9D8B030D-6E8A-4147-A177-3AD203B41FA5}">
                      <a16:colId xmlns:a16="http://schemas.microsoft.com/office/drawing/2014/main" val="1541792332"/>
                    </a:ext>
                  </a:extLst>
                </a:gridCol>
                <a:gridCol w="872525">
                  <a:extLst>
                    <a:ext uri="{9D8B030D-6E8A-4147-A177-3AD203B41FA5}">
                      <a16:colId xmlns:a16="http://schemas.microsoft.com/office/drawing/2014/main" val="3689450641"/>
                    </a:ext>
                  </a:extLst>
                </a:gridCol>
              </a:tblGrid>
              <a:tr h="90310">
                <a:tc gridSpan="2">
                  <a:txBody>
                    <a:bodyPr/>
                    <a:lstStyle/>
                    <a:p>
                      <a:pPr algn="ctr" fontAlgn="ct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定向类型</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zh-CN" altLang="en-US"/>
                    </a:p>
                  </a:txBody>
                  <a:tcPr/>
                </a:tc>
                <a:tc>
                  <a:txBody>
                    <a:bodyPr/>
                    <a:lstStyle/>
                    <a:p>
                      <a:pPr algn="ctr" fontAlgn="ct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人群类型</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人群描述</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圈选逻辑（高</a:t>
                      </a:r>
                      <a:r>
                        <a:rPr lang="en-US" altLang="zh-CN" sz="600" b="1" i="0" u="none" strike="noStrike">
                          <a:solidFill>
                            <a:srgbClr val="FFFFFF"/>
                          </a:solidFill>
                          <a:effectLst/>
                          <a:latin typeface="微软雅黑" panose="020B0503020204020204" pitchFamily="34" charset="-122"/>
                          <a:ea typeface="微软雅黑" panose="020B0503020204020204" pitchFamily="34" charset="-122"/>
                        </a:rPr>
                        <a:t>TGI&amp;</a:t>
                      </a: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高占比类目）</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交 </a:t>
                      </a:r>
                      <a:r>
                        <a:rPr lang="en-US" altLang="zh-CN" sz="600" b="1" i="0" u="none" strike="noStrike">
                          <a:solidFill>
                            <a:srgbClr val="FFFFFF"/>
                          </a:solidFill>
                          <a:effectLst/>
                          <a:latin typeface="微软雅黑" panose="020B0503020204020204" pitchFamily="34" charset="-122"/>
                          <a:ea typeface="微软雅黑" panose="020B0503020204020204" pitchFamily="34" charset="-122"/>
                        </a:rPr>
                        <a:t>TA</a:t>
                      </a:r>
                      <a:r>
                        <a:rPr lang="zh-CN" altLang="en-US" sz="600" b="1" i="0" u="none" strike="noStrike">
                          <a:solidFill>
                            <a:srgbClr val="FFFFFF"/>
                          </a:solidFill>
                          <a:effectLst/>
                          <a:latin typeface="微软雅黑" panose="020B0503020204020204" pitchFamily="34" charset="-122"/>
                          <a:ea typeface="微软雅黑" panose="020B0503020204020204" pitchFamily="34" charset="-122"/>
                        </a:rPr>
                        <a:t>（基础，人群量级较小）</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250928480"/>
                  </a:ext>
                </a:extLst>
              </a:tr>
              <a:tr h="138476">
                <a:tc rowSpan="13">
                  <a:txBody>
                    <a:bodyPr/>
                    <a:lstStyle/>
                    <a:p>
                      <a:pPr algn="ctr" fontAlgn="ctr"/>
                      <a:r>
                        <a:rPr lang="zh-CN" altLang="en-US" sz="600" b="1" i="0" u="none" strike="noStrike">
                          <a:solidFill>
                            <a:srgbClr val="000000"/>
                          </a:solidFill>
                          <a:effectLst/>
                          <a:latin typeface="微软雅黑" panose="020B0503020204020204" pitchFamily="34" charset="-122"/>
                          <a:ea typeface="微软雅黑" panose="020B0503020204020204" pitchFamily="34" charset="-122"/>
                        </a:rPr>
                        <a:t>品牌人群拓圈拉新</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rowSpan="6">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浅</a:t>
                      </a:r>
                      <a:r>
                        <a:rPr lang="en-US" sz="600" b="0" i="0" u="none" strike="noStrike">
                          <a:solidFill>
                            <a:srgbClr val="000000"/>
                          </a:solidFill>
                          <a:effectLst/>
                          <a:latin typeface="微软雅黑" panose="020B0503020204020204" pitchFamily="34" charset="-122"/>
                          <a:ea typeface="微软雅黑" panose="020B0503020204020204" pitchFamily="34" charset="-122"/>
                        </a:rPr>
                        <a:t>A0</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rowSpan="6">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非美妆护肤类目拉新</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生活日用</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日杂小件、雨伞雨具</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rowSpan="13">
                  <a:txBody>
                    <a:bodyPr/>
                    <a:lstStyle/>
                    <a:p>
                      <a:pPr algn="ctr" fontAlgn="ct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男性</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TA</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a:t>
                      </a:r>
                      <a:b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21-45</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岁∩高</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极高购买力</a:t>
                      </a:r>
                      <a:b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br>
                      <a:endParaRPr lang="zh-CN" altLang="en-US" sz="600" b="0" i="0" u="none" strike="noStrike" dirty="0">
                        <a:solidFill>
                          <a:srgbClr val="000000"/>
                        </a:solidFill>
                        <a:effectLst/>
                        <a:latin typeface="微软雅黑" panose="020B0503020204020204" pitchFamily="34" charset="-122"/>
                        <a:ea typeface="微软雅黑" panose="020B0503020204020204" pitchFamily="34" charset="-122"/>
                      </a:endParaRP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4163260908"/>
                  </a:ext>
                </a:extLst>
              </a:tr>
              <a:tr h="13847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奢侈品</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浏览 生活鲜花、京东卡、</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PLUS</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会员</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vMerge="1">
                  <a:txBody>
                    <a:bodyPr/>
                    <a:lstStyle/>
                    <a:p>
                      <a:endParaRPr lang="zh-CN" altLang="en-US"/>
                    </a:p>
                  </a:txBody>
                  <a:tcPr/>
                </a:tc>
                <a:extLst>
                  <a:ext uri="{0D108BD9-81ED-4DB2-BD59-A6C34878D82A}">
                    <a16:rowId xmlns:a16="http://schemas.microsoft.com/office/drawing/2014/main" val="1336828426"/>
                  </a:ext>
                </a:extLst>
              </a:tr>
              <a:tr h="13847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计生情趣</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避孕套 类目</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vMerge="1">
                  <a:txBody>
                    <a:bodyPr/>
                    <a:lstStyle/>
                    <a:p>
                      <a:endParaRPr lang="zh-CN" altLang="en-US"/>
                    </a:p>
                  </a:txBody>
                  <a:tcPr/>
                </a:tc>
                <a:extLst>
                  <a:ext uri="{0D108BD9-81ED-4DB2-BD59-A6C34878D82A}">
                    <a16:rowId xmlns:a16="http://schemas.microsoft.com/office/drawing/2014/main" val="164006243"/>
                  </a:ext>
                </a:extLst>
              </a:tr>
              <a:tr h="13847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个人护理</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润肤、沐浴露、漱口水、洗手液、牙膏、洗发水</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vMerge="1">
                  <a:txBody>
                    <a:bodyPr/>
                    <a:lstStyle/>
                    <a:p>
                      <a:endParaRPr lang="zh-CN" altLang="en-US"/>
                    </a:p>
                  </a:txBody>
                  <a:tcPr/>
                </a:tc>
                <a:extLst>
                  <a:ext uri="{0D108BD9-81ED-4DB2-BD59-A6C34878D82A}">
                    <a16:rowId xmlns:a16="http://schemas.microsoft.com/office/drawing/2014/main" val="3610600423"/>
                  </a:ext>
                </a:extLst>
              </a:tr>
              <a:tr h="13847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厨具</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浏览 保温杯</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vMerge="1">
                  <a:txBody>
                    <a:bodyPr/>
                    <a:lstStyle/>
                    <a:p>
                      <a:endParaRPr lang="zh-CN" altLang="en-US"/>
                    </a:p>
                  </a:txBody>
                  <a:tcPr/>
                </a:tc>
                <a:extLst>
                  <a:ext uri="{0D108BD9-81ED-4DB2-BD59-A6C34878D82A}">
                    <a16:rowId xmlns:a16="http://schemas.microsoft.com/office/drawing/2014/main" val="98005960"/>
                  </a:ext>
                </a:extLst>
              </a:tr>
              <a:tr h="138476">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电脑、办公</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线缆、插座</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转换器、鼠标</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vMerge="1">
                  <a:txBody>
                    <a:bodyPr/>
                    <a:lstStyle/>
                    <a:p>
                      <a:endParaRPr lang="zh-CN" altLang="en-US"/>
                    </a:p>
                  </a:txBody>
                  <a:tcPr/>
                </a:tc>
                <a:extLst>
                  <a:ext uri="{0D108BD9-81ED-4DB2-BD59-A6C34878D82A}">
                    <a16:rowId xmlns:a16="http://schemas.microsoft.com/office/drawing/2014/main" val="1513999550"/>
                  </a:ext>
                </a:extLst>
              </a:tr>
              <a:tr h="120414">
                <a:tc vMerge="1">
                  <a:txBody>
                    <a:bodyPr/>
                    <a:lstStyle/>
                    <a:p>
                      <a:endParaRPr lang="zh-CN" altLang="en-US"/>
                    </a:p>
                  </a:txBody>
                  <a:tcPr/>
                </a:tc>
                <a:tc rowSpan="7">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深</a:t>
                      </a:r>
                      <a:r>
                        <a:rPr lang="en-US" sz="600" b="0" i="0" u="none" strike="noStrike">
                          <a:solidFill>
                            <a:srgbClr val="000000"/>
                          </a:solidFill>
                          <a:effectLst/>
                          <a:latin typeface="微软雅黑" panose="020B0503020204020204" pitchFamily="34" charset="-122"/>
                          <a:ea typeface="微软雅黑" panose="020B0503020204020204" pitchFamily="34" charset="-122"/>
                        </a:rPr>
                        <a:t>A0</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rowSpan="5">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美妆护肤类目拉新</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身体护肤</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护手霜</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3654733643"/>
                  </a:ext>
                </a:extLst>
              </a:tr>
              <a:tr h="120414">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特殊商品</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特殊商品</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1390893836"/>
                  </a:ext>
                </a:extLst>
              </a:tr>
              <a:tr h="120414">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香水彩妆</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其它彩妆、口红</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1050186194"/>
                  </a:ext>
                </a:extLst>
              </a:tr>
              <a:tr h="120414">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面部护肤</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润唇膏、面部护肤体验装、面部精华、套装</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礼盒、爽肤水</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化妆水、乳液</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面霜、洁面、面膜</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612884958"/>
                  </a:ext>
                </a:extLst>
              </a:tr>
              <a:tr h="120414">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美妆护肤</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男士面部护肤</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浏览 男士洁面 类目</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2546683299"/>
                  </a:ext>
                </a:extLst>
              </a:tr>
              <a:tr h="120414">
                <a:tc vMerge="1">
                  <a:txBody>
                    <a:bodyPr/>
                    <a:lstStyle/>
                    <a:p>
                      <a:endParaRPr lang="zh-CN" altLang="en-US"/>
                    </a:p>
                  </a:txBody>
                  <a:tcPr/>
                </a:tc>
                <a:tc vMerge="1">
                  <a:txBody>
                    <a:bodyPr/>
                    <a:lstStyle/>
                    <a:p>
                      <a:endParaRPr lang="zh-CN" altLang="en-US"/>
                    </a:p>
                  </a:txBody>
                  <a:tcPr/>
                </a:tc>
                <a:tc rowSpan="2">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竞品拉新</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竞品</a:t>
                      </a:r>
                      <a:r>
                        <a:rPr lang="en-US" sz="600" b="0" i="0" u="none" strike="noStrike">
                          <a:solidFill>
                            <a:srgbClr val="000000"/>
                          </a:solidFill>
                          <a:effectLst/>
                          <a:latin typeface="微软雅黑" panose="020B0503020204020204" pitchFamily="34" charset="-122"/>
                          <a:ea typeface="微软雅黑" panose="020B0503020204020204" pitchFamily="34" charset="-122"/>
                        </a:rPr>
                        <a:t>SKU</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天浏览主要竞品核心</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SKU</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2006985121"/>
                  </a:ext>
                </a:extLst>
              </a:tr>
              <a:tr h="120414">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竞品品牌</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天浏览 迪奥、圣罗兰、爱马仕、兰蔻、娇兰、普拉达、蒂普提克、阿玛尼、宝格丽、梅森马吉拉</a:t>
                      </a:r>
                    </a:p>
                  </a:txBody>
                  <a:tcPr marL="3821" marR="3821" marT="3821"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vMerge="1">
                  <a:txBody>
                    <a:bodyPr/>
                    <a:lstStyle/>
                    <a:p>
                      <a:endParaRPr lang="zh-CN" altLang="en-US"/>
                    </a:p>
                  </a:txBody>
                  <a:tcPr/>
                </a:tc>
                <a:extLst>
                  <a:ext uri="{0D108BD9-81ED-4DB2-BD59-A6C34878D82A}">
                    <a16:rowId xmlns:a16="http://schemas.microsoft.com/office/drawing/2014/main" val="2467509059"/>
                  </a:ext>
                </a:extLst>
              </a:tr>
            </a:tbl>
          </a:graphicData>
        </a:graphic>
      </p:graphicFrame>
      <p:sp>
        <p:nvSpPr>
          <p:cNvPr id="13" name="标题 1">
            <a:extLst>
              <a:ext uri="{FF2B5EF4-FFF2-40B4-BE49-F238E27FC236}">
                <a16:creationId xmlns:a16="http://schemas.microsoft.com/office/drawing/2014/main" id="{7173119F-F4A3-E8E8-ECDF-88A978797972}"/>
              </a:ext>
            </a:extLst>
          </p:cNvPr>
          <p:cNvSpPr txBox="1">
            <a:spLocks/>
          </p:cNvSpPr>
          <p:nvPr/>
        </p:nvSpPr>
        <p:spPr>
          <a:xfrm>
            <a:off x="54858" y="0"/>
            <a:ext cx="8028438" cy="755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02.</a:t>
            </a:r>
            <a:r>
              <a:rPr lang="zh-CN" altLang="en-US" dirty="0">
                <a:latin typeface="方正姚体" panose="02010601030101010101" pitchFamily="2" charset="-122"/>
                <a:ea typeface="方正姚体" panose="02010601030101010101" pitchFamily="2" charset="-122"/>
              </a:rPr>
              <a:t>投前</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智能人群定位</a:t>
            </a:r>
            <a:r>
              <a:rPr lang="en-US" altLang="zh-CN" dirty="0">
                <a:latin typeface="方正姚体" panose="02010601030101010101" pitchFamily="2" charset="-122"/>
                <a:ea typeface="方正姚体" panose="02010601030101010101" pitchFamily="2" charset="-122"/>
              </a:rPr>
              <a:t>·</a:t>
            </a:r>
            <a:r>
              <a:rPr lang="zh-CN" altLang="en-US" dirty="0">
                <a:latin typeface="方正姚体" panose="02010601030101010101" pitchFamily="2" charset="-122"/>
                <a:ea typeface="方正姚体" panose="02010601030101010101" pitchFamily="2" charset="-122"/>
              </a:rPr>
              <a:t>实现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35DAD4DB-1F9A-59A2-D453-C874121D7A8F}"/>
              </a:ext>
            </a:extLst>
          </p:cNvPr>
          <p:cNvPicPr>
            <a:picLocks noChangeAspect="1"/>
          </p:cNvPicPr>
          <p:nvPr/>
        </p:nvPicPr>
        <p:blipFill>
          <a:blip r:embed="rId2"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sp>
        <p:nvSpPr>
          <p:cNvPr id="2" name="标题 1">
            <a:extLst>
              <a:ext uri="{FF2B5EF4-FFF2-40B4-BE49-F238E27FC236}">
                <a16:creationId xmlns:a16="http://schemas.microsoft.com/office/drawing/2014/main" id="{6F622559-D06E-CA34-6F71-58EDD7698ABD}"/>
              </a:ext>
            </a:extLst>
          </p:cNvPr>
          <p:cNvSpPr txBox="1">
            <a:spLocks/>
          </p:cNvSpPr>
          <p:nvPr/>
        </p:nvSpPr>
        <p:spPr>
          <a:xfrm>
            <a:off x="54858" y="0"/>
            <a:ext cx="7141470" cy="681038"/>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03.</a:t>
            </a:r>
            <a:r>
              <a:rPr lang="zh-CN" altLang="en-US" dirty="0">
                <a:latin typeface="方正姚体" panose="02010601030101010101" pitchFamily="2" charset="-122"/>
                <a:ea typeface="方正姚体" panose="02010601030101010101" pitchFamily="2" charset="-122"/>
              </a:rPr>
              <a:t>投后</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智能投放优化</a:t>
            </a:r>
            <a:endParaRPr lang="zh-CN" altLang="en-US" dirty="0">
              <a:latin typeface="方正姚体" panose="02010601030101010101" pitchFamily="2" charset="-122"/>
              <a:ea typeface="方正姚体" panose="02010601030101010101" pitchFamily="2" charset="-122"/>
            </a:endParaRPr>
          </a:p>
        </p:txBody>
      </p:sp>
      <p:sp>
        <p:nvSpPr>
          <p:cNvPr id="4" name="文本框 3">
            <a:extLst>
              <a:ext uri="{FF2B5EF4-FFF2-40B4-BE49-F238E27FC236}">
                <a16:creationId xmlns:a16="http://schemas.microsoft.com/office/drawing/2014/main" id="{F70E3705-EFE3-11F1-EEF2-923021BDDC9A}"/>
              </a:ext>
            </a:extLst>
          </p:cNvPr>
          <p:cNvSpPr txBox="1"/>
          <p:nvPr/>
        </p:nvSpPr>
        <p:spPr>
          <a:xfrm>
            <a:off x="1434823" y="1066471"/>
            <a:ext cx="7043596" cy="307777"/>
          </a:xfrm>
          <a:prstGeom prst="rect">
            <a:avLst/>
          </a:prstGeom>
          <a:noFill/>
        </p:spPr>
        <p:txBody>
          <a:bodyPr wrap="square" rtlCol="0">
            <a:spAutoFit/>
          </a:bodyPr>
          <a:lstStyle/>
          <a:p>
            <a:r>
              <a:rPr kumimoji="1" lang="zh-CN" altLang="en-US" sz="1400" b="1" dirty="0"/>
              <a:t>原始表：</a:t>
            </a:r>
            <a:r>
              <a:rPr kumimoji="1" lang="en-US" altLang="zh-CN" sz="1400" b="1" dirty="0"/>
              <a:t>3.3w+</a:t>
            </a:r>
            <a:r>
              <a:rPr kumimoji="1" lang="zh-CN" altLang="en-US" sz="1400" b="1" dirty="0"/>
              <a:t>行人群包数据，人工处理，耗时较多，数据反馈滞后</a:t>
            </a:r>
            <a:endParaRPr kumimoji="1" lang="en-US" altLang="zh-CN" sz="1400" b="1" dirty="0"/>
          </a:p>
        </p:txBody>
      </p:sp>
      <p:sp>
        <p:nvSpPr>
          <p:cNvPr id="6" name="文本框 5">
            <a:extLst>
              <a:ext uri="{FF2B5EF4-FFF2-40B4-BE49-F238E27FC236}">
                <a16:creationId xmlns:a16="http://schemas.microsoft.com/office/drawing/2014/main" id="{B3C0F4FE-D376-EC29-D8CE-666E403AA1D2}"/>
              </a:ext>
            </a:extLst>
          </p:cNvPr>
          <p:cNvSpPr txBox="1"/>
          <p:nvPr/>
        </p:nvSpPr>
        <p:spPr>
          <a:xfrm>
            <a:off x="73556" y="723318"/>
            <a:ext cx="11857653" cy="369332"/>
          </a:xfrm>
          <a:prstGeom prst="rect">
            <a:avLst/>
          </a:prstGeom>
          <a:noFill/>
        </p:spPr>
        <p:txBody>
          <a:bodyPr wrap="square" rtlCol="0">
            <a:spAutoFit/>
          </a:bodyPr>
          <a:lstStyle/>
          <a:p>
            <a:pPr algn="l"/>
            <a:r>
              <a:rPr kumimoji="1" lang="zh-CN" altLang="en-US" b="1" dirty="0"/>
              <a:t>数智化报表体系：从海量数据每</a:t>
            </a:r>
            <a:r>
              <a:rPr kumimoji="1" lang="en-US" altLang="zh-CN" b="1" dirty="0"/>
              <a:t>1-2</a:t>
            </a:r>
            <a:r>
              <a:rPr kumimoji="1" lang="zh-CN" altLang="en-US" b="1" dirty="0"/>
              <a:t>周追踪一次；到每日追踪，投放期间通过快速调整，从而达到省钱和提效的目的</a:t>
            </a:r>
          </a:p>
        </p:txBody>
      </p:sp>
      <p:pic>
        <p:nvPicPr>
          <p:cNvPr id="9" name="图片 8">
            <a:extLst>
              <a:ext uri="{FF2B5EF4-FFF2-40B4-BE49-F238E27FC236}">
                <a16:creationId xmlns:a16="http://schemas.microsoft.com/office/drawing/2014/main" id="{98C8A6EC-6B55-4B7D-1CA1-C73BEA2CAE82}"/>
              </a:ext>
            </a:extLst>
          </p:cNvPr>
          <p:cNvPicPr>
            <a:picLocks noChangeAspect="1"/>
          </p:cNvPicPr>
          <p:nvPr/>
        </p:nvPicPr>
        <p:blipFill>
          <a:blip r:embed="rId3"/>
          <a:stretch>
            <a:fillRect/>
          </a:stretch>
        </p:blipFill>
        <p:spPr>
          <a:xfrm>
            <a:off x="2173333" y="1374248"/>
            <a:ext cx="5776182" cy="2563783"/>
          </a:xfrm>
          <a:prstGeom prst="rect">
            <a:avLst/>
          </a:prstGeom>
        </p:spPr>
      </p:pic>
      <p:sp>
        <p:nvSpPr>
          <p:cNvPr id="14" name="文本框 13">
            <a:extLst>
              <a:ext uri="{FF2B5EF4-FFF2-40B4-BE49-F238E27FC236}">
                <a16:creationId xmlns:a16="http://schemas.microsoft.com/office/drawing/2014/main" id="{2F65FB77-79AF-CF38-2FB0-45C933975AF3}"/>
              </a:ext>
            </a:extLst>
          </p:cNvPr>
          <p:cNvSpPr txBox="1"/>
          <p:nvPr/>
        </p:nvSpPr>
        <p:spPr>
          <a:xfrm>
            <a:off x="1434823" y="3980311"/>
            <a:ext cx="6514692" cy="307777"/>
          </a:xfrm>
          <a:prstGeom prst="rect">
            <a:avLst/>
          </a:prstGeom>
          <a:noFill/>
        </p:spPr>
        <p:txBody>
          <a:bodyPr wrap="square" rtlCol="0">
            <a:spAutoFit/>
          </a:bodyPr>
          <a:lstStyle/>
          <a:p>
            <a:r>
              <a:rPr kumimoji="1" lang="zh-CN" altLang="en-US" sz="1400" b="1" dirty="0"/>
              <a:t>核心需求</a:t>
            </a:r>
            <a:r>
              <a:rPr kumimoji="1" lang="en-US" altLang="zh-CN" sz="1400" b="1" dirty="0"/>
              <a:t>:</a:t>
            </a:r>
            <a:r>
              <a:rPr kumimoji="1" lang="zh-CN" altLang="en-US" sz="1400" b="1" dirty="0"/>
              <a:t>自动化整合报表，监控核心指标，根据投放报表直接生成人群调整策略</a:t>
            </a:r>
          </a:p>
        </p:txBody>
      </p:sp>
      <p:graphicFrame>
        <p:nvGraphicFramePr>
          <p:cNvPr id="15" name="表格 14">
            <a:extLst>
              <a:ext uri="{FF2B5EF4-FFF2-40B4-BE49-F238E27FC236}">
                <a16:creationId xmlns:a16="http://schemas.microsoft.com/office/drawing/2014/main" id="{05C75467-07FF-DAB0-F166-77B19A8DBA93}"/>
              </a:ext>
            </a:extLst>
          </p:cNvPr>
          <p:cNvGraphicFramePr>
            <a:graphicFrameLocks noGrp="1"/>
          </p:cNvGraphicFramePr>
          <p:nvPr>
            <p:extLst>
              <p:ext uri="{D42A27DB-BD31-4B8C-83A1-F6EECF244321}">
                <p14:modId xmlns:p14="http://schemas.microsoft.com/office/powerpoint/2010/main" val="2845923000"/>
              </p:ext>
            </p:extLst>
          </p:nvPr>
        </p:nvGraphicFramePr>
        <p:xfrm>
          <a:off x="2173333" y="4330369"/>
          <a:ext cx="7658100" cy="2287813"/>
        </p:xfrm>
        <a:graphic>
          <a:graphicData uri="http://schemas.openxmlformats.org/drawingml/2006/table">
            <a:tbl>
              <a:tblPr/>
              <a:tblGrid>
                <a:gridCol w="695013">
                  <a:extLst>
                    <a:ext uri="{9D8B030D-6E8A-4147-A177-3AD203B41FA5}">
                      <a16:colId xmlns:a16="http://schemas.microsoft.com/office/drawing/2014/main" val="1457419527"/>
                    </a:ext>
                  </a:extLst>
                </a:gridCol>
                <a:gridCol w="3657628">
                  <a:extLst>
                    <a:ext uri="{9D8B030D-6E8A-4147-A177-3AD203B41FA5}">
                      <a16:colId xmlns:a16="http://schemas.microsoft.com/office/drawing/2014/main" val="698442568"/>
                    </a:ext>
                  </a:extLst>
                </a:gridCol>
                <a:gridCol w="3305459">
                  <a:extLst>
                    <a:ext uri="{9D8B030D-6E8A-4147-A177-3AD203B41FA5}">
                      <a16:colId xmlns:a16="http://schemas.microsoft.com/office/drawing/2014/main" val="1409575028"/>
                    </a:ext>
                  </a:extLst>
                </a:gridCol>
              </a:tblGrid>
              <a:tr h="269049">
                <a:tc>
                  <a:txBody>
                    <a:bodyPr/>
                    <a:lstStyle/>
                    <a:p>
                      <a:pPr algn="l" fontAlgn="b"/>
                      <a:r>
                        <a:rPr lang="zh-CN" altLang="en-US" sz="1000" b="1" i="0" u="none" strike="noStrike">
                          <a:solidFill>
                            <a:srgbClr val="FFFFFF"/>
                          </a:solidFill>
                          <a:effectLst/>
                          <a:latin typeface="微软雅黑" panose="020B0503020204020204" pitchFamily="34" charset="-122"/>
                          <a:ea typeface="微软雅黑" panose="020B0503020204020204" pitchFamily="34" charset="-122"/>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000000"/>
                    </a:solidFill>
                  </a:tcPr>
                </a:tc>
                <a:tc>
                  <a:txBody>
                    <a:bodyPr/>
                    <a:lstStyle/>
                    <a:p>
                      <a:pPr algn="ctr" fontAlgn="ctr"/>
                      <a: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t>  蓄水期</a:t>
                      </a:r>
                      <a:b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br>
                      <a: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t>（</a:t>
                      </a:r>
                      <a:r>
                        <a:rPr lang="en" sz="1000" b="1" i="0" u="none" strike="noStrike" dirty="0">
                          <a:solidFill>
                            <a:srgbClr val="FFFFFF"/>
                          </a:solidFill>
                          <a:effectLst/>
                          <a:latin typeface="微软雅黑" panose="020B0503020204020204" pitchFamily="34" charset="-122"/>
                          <a:ea typeface="微软雅黑" panose="020B0503020204020204" pitchFamily="34" charset="-122"/>
                        </a:rPr>
                        <a:t>by</a:t>
                      </a:r>
                      <a: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t>周追踪，第一次分析周期</a:t>
                      </a:r>
                      <a:r>
                        <a:rPr lang="en-US" altLang="zh-CN" sz="1000" b="1" i="0" u="none" strike="noStrike" dirty="0">
                          <a:solidFill>
                            <a:srgbClr val="FFFFFF"/>
                          </a:solidFill>
                          <a:effectLst/>
                          <a:latin typeface="微软雅黑" panose="020B0503020204020204" pitchFamily="34" charset="-122"/>
                          <a:ea typeface="微软雅黑" panose="020B0503020204020204" pitchFamily="34" charset="-122"/>
                        </a:rPr>
                        <a:t>10.14-10.18</a:t>
                      </a:r>
                      <a: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t>）</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000000"/>
                    </a:solidFill>
                  </a:tcPr>
                </a:tc>
                <a:tc>
                  <a:txBody>
                    <a:bodyPr/>
                    <a:lstStyle/>
                    <a:p>
                      <a:pPr algn="ctr" fontAlgn="ctr"/>
                      <a:r>
                        <a:rPr lang="zh-CN" altLang="en-US" sz="1000" b="1" i="0" u="none" strike="noStrike" dirty="0">
                          <a:solidFill>
                            <a:srgbClr val="FFFFFF"/>
                          </a:solidFill>
                          <a:effectLst/>
                          <a:latin typeface="微软雅黑" panose="020B0503020204020204" pitchFamily="34" charset="-122"/>
                          <a:ea typeface="微软雅黑" panose="020B0503020204020204" pitchFamily="34" charset="-122"/>
                        </a:rPr>
                        <a:t>   爆发期</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000000"/>
                    </a:solidFill>
                  </a:tcPr>
                </a:tc>
                <a:extLst>
                  <a:ext uri="{0D108BD9-81ED-4DB2-BD59-A6C34878D82A}">
                    <a16:rowId xmlns:a16="http://schemas.microsoft.com/office/drawing/2014/main" val="3308794025"/>
                  </a:ext>
                </a:extLst>
              </a:tr>
              <a:tr h="264095">
                <a:tc>
                  <a:txBody>
                    <a:bodyPr/>
                    <a:lstStyle/>
                    <a:p>
                      <a:pPr algn="l" fontAlgn="ctr"/>
                      <a:r>
                        <a:rPr lang="zh-CN" altLang="en-US" sz="900" b="1" i="0" u="none" strike="noStrike">
                          <a:solidFill>
                            <a:srgbClr val="000000"/>
                          </a:solidFill>
                          <a:effectLst/>
                          <a:latin typeface="微软雅黑" panose="020B0503020204020204" pitchFamily="34" charset="-122"/>
                          <a:ea typeface="微软雅黑" panose="020B0503020204020204" pitchFamily="34" charset="-122"/>
                        </a:rPr>
                        <a:t>阶段目标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主要为了积累潜在顾客的</a:t>
                      </a:r>
                      <a:r>
                        <a:rPr lang="zh-CN" altLang="en-US" sz="900" b="1" i="0" u="none" strike="noStrike" dirty="0">
                          <a:solidFill>
                            <a:srgbClr val="C00000"/>
                          </a:solidFill>
                          <a:effectLst/>
                          <a:latin typeface="微软雅黑" panose="020B0503020204020204" pitchFamily="34" charset="-122"/>
                          <a:ea typeface="微软雅黑" panose="020B0503020204020204" pitchFamily="34" charset="-122"/>
                        </a:rPr>
                        <a:t>兴趣</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与关注，为后续的爆发期做准备</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ct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收割用户，核心以</a:t>
                      </a:r>
                      <a:r>
                        <a:rPr lang="en" sz="900" b="1" i="0" u="none" strike="noStrike">
                          <a:solidFill>
                            <a:srgbClr val="C00000"/>
                          </a:solidFill>
                          <a:effectLst/>
                          <a:latin typeface="微软雅黑" panose="020B0503020204020204" pitchFamily="34" charset="-122"/>
                          <a:ea typeface="微软雅黑" panose="020B0503020204020204" pitchFamily="34" charset="-122"/>
                        </a:rPr>
                        <a:t>ROI</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为导向</a:t>
                      </a:r>
                    </a:p>
                  </a:txBody>
                  <a:tcPr marL="0" marR="0" marT="0" marB="0" anchor="ctr">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645613059"/>
                  </a:ext>
                </a:extLst>
              </a:tr>
              <a:tr h="688169">
                <a:tc>
                  <a:txBody>
                    <a:bodyPr/>
                    <a:lstStyle/>
                    <a:p>
                      <a:pPr algn="l" fontAlgn="ctr"/>
                      <a:r>
                        <a:rPr lang="zh-CN" altLang="en-US" sz="900" b="1" i="0" u="none" strike="noStrike">
                          <a:solidFill>
                            <a:srgbClr val="000000"/>
                          </a:solidFill>
                          <a:effectLst/>
                          <a:latin typeface="微软雅黑" panose="020B0503020204020204" pitchFamily="34" charset="-122"/>
                          <a:ea typeface="微软雅黑" panose="020B0503020204020204" pitchFamily="34" charset="-122"/>
                        </a:rPr>
                        <a:t>重点指标</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US" altLang="zh-CN" sz="900" b="1" i="0" u="none" strike="noStrike">
                          <a:solidFill>
                            <a:srgbClr val="000000"/>
                          </a:solidFill>
                          <a:effectLst/>
                          <a:latin typeface="微软雅黑" panose="020B0503020204020204" pitchFamily="34" charset="-122"/>
                          <a:ea typeface="微软雅黑" panose="020B0503020204020204" pitchFamily="34" charset="-122"/>
                        </a:rPr>
                        <a:t>1</a:t>
                      </a:r>
                      <a:r>
                        <a:rPr lang="zh-CN" altLang="en-US" sz="900" b="1" i="0" u="none" strike="noStrike">
                          <a:solidFill>
                            <a:srgbClr val="000000"/>
                          </a:solidFill>
                          <a:effectLst/>
                          <a:latin typeface="微软雅黑" panose="020B0503020204020204" pitchFamily="34" charset="-122"/>
                          <a:ea typeface="微软雅黑" panose="020B0503020204020204" pitchFamily="34" charset="-122"/>
                        </a:rPr>
                        <a:t>、提高品牌曝光度</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：重点关注</a:t>
                      </a:r>
                      <a:r>
                        <a:rPr lang="zh-CN" altLang="en-US" sz="900" b="1" i="0" u="none" strike="noStrike">
                          <a:solidFill>
                            <a:srgbClr val="C00000"/>
                          </a:solidFill>
                          <a:effectLst/>
                          <a:latin typeface="微软雅黑" panose="020B0503020204020204" pitchFamily="34" charset="-122"/>
                          <a:ea typeface="微软雅黑" panose="020B0503020204020204" pitchFamily="34" charset="-122"/>
                        </a:rPr>
                        <a:t>展现数、</a:t>
                      </a:r>
                      <a:r>
                        <a:rPr lang="en" sz="900" b="1" i="0" u="none" strike="noStrike">
                          <a:solidFill>
                            <a:srgbClr val="C00000"/>
                          </a:solidFill>
                          <a:effectLst/>
                          <a:latin typeface="微软雅黑" panose="020B0503020204020204" pitchFamily="34" charset="-122"/>
                          <a:ea typeface="微软雅黑" panose="020B0503020204020204" pitchFamily="34" charset="-122"/>
                        </a:rPr>
                        <a:t>CTR</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等，确保广告能够吸引足够多的关注；</a:t>
                      </a:r>
                      <a:br>
                        <a:rPr lang="zh-CN" altLang="en-US" sz="900" b="0" i="0" u="none" strike="noStrike">
                          <a:solidFill>
                            <a:srgbClr val="000000"/>
                          </a:solidFill>
                          <a:effectLst/>
                          <a:latin typeface="微软雅黑" panose="020B0503020204020204" pitchFamily="34" charset="-122"/>
                          <a:ea typeface="微软雅黑" panose="020B0503020204020204" pitchFamily="34" charset="-122"/>
                        </a:rPr>
                      </a:br>
                      <a:r>
                        <a:rPr lang="en-US" altLang="zh-CN" sz="900" b="1" i="0" u="none" strike="noStrike">
                          <a:solidFill>
                            <a:srgbClr val="000000"/>
                          </a:solidFill>
                          <a:effectLst/>
                          <a:latin typeface="微软雅黑" panose="020B0503020204020204" pitchFamily="34" charset="-122"/>
                          <a:ea typeface="微软雅黑" panose="020B0503020204020204" pitchFamily="34" charset="-122"/>
                        </a:rPr>
                        <a:t>2</a:t>
                      </a:r>
                      <a:r>
                        <a:rPr lang="zh-CN" altLang="en-US" sz="900" b="1" i="0" u="none" strike="noStrike">
                          <a:solidFill>
                            <a:srgbClr val="000000"/>
                          </a:solidFill>
                          <a:effectLst/>
                          <a:latin typeface="微软雅黑" panose="020B0503020204020204" pitchFamily="34" charset="-122"/>
                          <a:ea typeface="微软雅黑" panose="020B0503020204020204" pitchFamily="34" charset="-122"/>
                        </a:rPr>
                        <a:t>、积累兴趣</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：关注</a:t>
                      </a:r>
                      <a:r>
                        <a:rPr lang="zh-CN" altLang="en-US" sz="900" b="1" i="0" u="none" strike="noStrike">
                          <a:solidFill>
                            <a:srgbClr val="C00000"/>
                          </a:solidFill>
                          <a:effectLst/>
                          <a:latin typeface="微软雅黑" panose="020B0503020204020204" pitchFamily="34" charset="-122"/>
                          <a:ea typeface="微软雅黑" panose="020B0503020204020204" pitchFamily="34" charset="-122"/>
                        </a:rPr>
                        <a:t>加购数和加购率</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，这表明用户对于产品的兴趣正在增长；</a:t>
                      </a:r>
                      <a:br>
                        <a:rPr lang="zh-CN" altLang="en-US" sz="900" b="0" i="0" u="none" strike="noStrike">
                          <a:solidFill>
                            <a:srgbClr val="000000"/>
                          </a:solidFill>
                          <a:effectLst/>
                          <a:latin typeface="微软雅黑" panose="020B0503020204020204" pitchFamily="34" charset="-122"/>
                          <a:ea typeface="微软雅黑" panose="020B0503020204020204" pitchFamily="34" charset="-122"/>
                        </a:rPr>
                      </a:br>
                      <a:r>
                        <a:rPr lang="en-US" altLang="zh-CN" sz="900" b="1" i="0" u="none" strike="noStrike">
                          <a:solidFill>
                            <a:srgbClr val="000000"/>
                          </a:solidFill>
                          <a:effectLst/>
                          <a:latin typeface="微软雅黑" panose="020B0503020204020204" pitchFamily="34" charset="-122"/>
                          <a:ea typeface="微软雅黑" panose="020B0503020204020204" pitchFamily="34" charset="-122"/>
                        </a:rPr>
                        <a:t>3</a:t>
                      </a:r>
                      <a:r>
                        <a:rPr lang="zh-CN" altLang="en-US" sz="900" b="1" i="0" u="none" strike="noStrike">
                          <a:solidFill>
                            <a:srgbClr val="000000"/>
                          </a:solidFill>
                          <a:effectLst/>
                          <a:latin typeface="微软雅黑" panose="020B0503020204020204" pitchFamily="34" charset="-122"/>
                          <a:ea typeface="微软雅黑" panose="020B0503020204020204" pitchFamily="34" charset="-122"/>
                        </a:rPr>
                        <a:t>、控制成本</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：监控</a:t>
                      </a:r>
                      <a:r>
                        <a:rPr lang="en" sz="900" b="1" i="0" u="none" strike="noStrike">
                          <a:solidFill>
                            <a:srgbClr val="C00000"/>
                          </a:solidFill>
                          <a:effectLst/>
                          <a:latin typeface="微软雅黑" panose="020B0503020204020204" pitchFamily="34" charset="-122"/>
                          <a:ea typeface="微软雅黑" panose="020B0503020204020204" pitchFamily="34" charset="-122"/>
                        </a:rPr>
                        <a:t>CPC</a:t>
                      </a:r>
                      <a:r>
                        <a:rPr lang="zh-CN" altLang="en-US" sz="900" b="1" i="0" u="none" strike="noStrike">
                          <a:solidFill>
                            <a:srgbClr val="C00000"/>
                          </a:solidFill>
                          <a:effectLst/>
                          <a:latin typeface="微软雅黑" panose="020B0503020204020204" pitchFamily="34" charset="-122"/>
                          <a:ea typeface="微软雅黑" panose="020B0503020204020204" pitchFamily="34" charset="-122"/>
                        </a:rPr>
                        <a:t>和加购成本</a:t>
                      </a:r>
                      <a:r>
                        <a:rPr lang="zh-CN" altLang="en-US" sz="900" b="0" i="0" u="none" strike="noStrike">
                          <a:solidFill>
                            <a:srgbClr val="000000"/>
                          </a:solidFill>
                          <a:effectLst/>
                          <a:latin typeface="微软雅黑" panose="020B0503020204020204" pitchFamily="34" charset="-122"/>
                          <a:ea typeface="微软雅黑" panose="020B0503020204020204" pitchFamily="34" charset="-122"/>
                        </a:rPr>
                        <a:t>，确保在蓄水期内以合理成本获取潜在客户。</a:t>
                      </a:r>
                    </a:p>
                  </a:txBody>
                  <a:tcPr marL="0" marR="0" marT="0"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l" fontAlgn="t"/>
                      <a:r>
                        <a:rPr lang="en" sz="900" b="1" i="0" u="none" strike="noStrike" dirty="0">
                          <a:solidFill>
                            <a:srgbClr val="000000"/>
                          </a:solidFill>
                          <a:effectLst/>
                          <a:latin typeface="微软雅黑" panose="020B0503020204020204" pitchFamily="34" charset="-122"/>
                          <a:ea typeface="微软雅黑" panose="020B0503020204020204" pitchFamily="34" charset="-122"/>
                        </a:rPr>
                        <a:t>1、ROI：</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最终目标是实现正向的投资回报，即</a:t>
                      </a:r>
                      <a:r>
                        <a:rPr lang="en" sz="900" b="1" i="0" u="none" strike="noStrike" dirty="0">
                          <a:solidFill>
                            <a:srgbClr val="C00000"/>
                          </a:solidFill>
                          <a:effectLst/>
                          <a:latin typeface="微软雅黑" panose="020B0503020204020204" pitchFamily="34" charset="-122"/>
                          <a:ea typeface="微软雅黑" panose="020B0503020204020204" pitchFamily="34" charset="-122"/>
                        </a:rPr>
                        <a:t>ROI</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应为正值且尽可能高；</a:t>
                      </a:r>
                      <a:b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900" b="1" i="0" u="none" strike="noStrike" dirty="0">
                          <a:solidFill>
                            <a:srgbClr val="000000"/>
                          </a:solidFill>
                          <a:effectLst/>
                          <a:latin typeface="微软雅黑" panose="020B0503020204020204" pitchFamily="34" charset="-122"/>
                          <a:ea typeface="微软雅黑" panose="020B0503020204020204" pitchFamily="34" charset="-122"/>
                        </a:rPr>
                        <a:t>2</a:t>
                      </a: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、最大化销售：</a:t>
                      </a:r>
                      <a:r>
                        <a:rPr lang="zh-CN" altLang="en-US" sz="900" b="1" i="0" u="none" strike="noStrike" dirty="0">
                          <a:solidFill>
                            <a:srgbClr val="C00000"/>
                          </a:solidFill>
                          <a:effectLst/>
                          <a:latin typeface="微软雅黑" panose="020B0503020204020204" pitchFamily="34" charset="-122"/>
                          <a:ea typeface="微软雅黑" panose="020B0503020204020204" pitchFamily="34" charset="-122"/>
                        </a:rPr>
                        <a:t>订单数和订单金额</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是重要的直接指标，显示了促销活动的直接成果；</a:t>
                      </a:r>
                      <a:b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900" b="1" i="0" u="none" strike="noStrike" dirty="0">
                          <a:solidFill>
                            <a:srgbClr val="000000"/>
                          </a:solidFill>
                          <a:effectLst/>
                          <a:latin typeface="微软雅黑" panose="020B0503020204020204" pitchFamily="34" charset="-122"/>
                          <a:ea typeface="微软雅黑" panose="020B0503020204020204" pitchFamily="34" charset="-122"/>
                        </a:rPr>
                        <a:t>3</a:t>
                      </a: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、高效转化：</a:t>
                      </a:r>
                      <a:r>
                        <a:rPr lang="en" sz="900" b="1" i="0" u="none" strike="noStrike" dirty="0">
                          <a:solidFill>
                            <a:srgbClr val="C00000"/>
                          </a:solidFill>
                          <a:effectLst/>
                          <a:latin typeface="微软雅黑" panose="020B0503020204020204" pitchFamily="34" charset="-122"/>
                          <a:ea typeface="微软雅黑" panose="020B0503020204020204" pitchFamily="34" charset="-122"/>
                        </a:rPr>
                        <a:t>CVR</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应该比平时高，确保广告成功地将流量转化为实际购买。</a:t>
                      </a:r>
                    </a:p>
                  </a:txBody>
                  <a:tcPr marL="0" marR="0" marT="0"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noFill/>
                  </a:tcPr>
                </a:tc>
                <a:extLst>
                  <a:ext uri="{0D108BD9-81ED-4DB2-BD59-A6C34878D82A}">
                    <a16:rowId xmlns:a16="http://schemas.microsoft.com/office/drawing/2014/main" val="1908495034"/>
                  </a:ext>
                </a:extLst>
              </a:tr>
              <a:tr h="895958">
                <a:tc>
                  <a:txBody>
                    <a:bodyPr/>
                    <a:lstStyle/>
                    <a:p>
                      <a:pPr algn="l" fontAlgn="ct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优化人群</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altLang="zh-CN" sz="900" b="1" i="0" u="none" strike="noStrike" dirty="0">
                          <a:solidFill>
                            <a:srgbClr val="000000"/>
                          </a:solidFill>
                          <a:effectLst/>
                          <a:latin typeface="微软雅黑" panose="020B0503020204020204" pitchFamily="34" charset="-122"/>
                          <a:ea typeface="微软雅黑" panose="020B0503020204020204" pitchFamily="34" charset="-122"/>
                        </a:rPr>
                        <a:t>1</a:t>
                      </a: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、侧重分析</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：一周一次追踪，重点针对</a:t>
                      </a:r>
                      <a:r>
                        <a:rPr lang="en" sz="900" b="1" i="0" u="none" strike="noStrike" dirty="0">
                          <a:solidFill>
                            <a:srgbClr val="C00000"/>
                          </a:solidFill>
                          <a:effectLst/>
                          <a:latin typeface="微软雅黑" panose="020B0503020204020204" pitchFamily="34" charset="-122"/>
                          <a:ea typeface="微软雅黑" panose="020B0503020204020204" pitchFamily="34" charset="-122"/>
                        </a:rPr>
                        <a:t>A0</a:t>
                      </a:r>
                      <a:r>
                        <a:rPr lang="zh-CN" altLang="en-US" sz="900" b="1" i="0" u="none" strike="noStrike" dirty="0">
                          <a:solidFill>
                            <a:srgbClr val="C00000"/>
                          </a:solidFill>
                          <a:effectLst/>
                          <a:latin typeface="微软雅黑" panose="020B0503020204020204" pitchFamily="34" charset="-122"/>
                          <a:ea typeface="微软雅黑" panose="020B0503020204020204" pitchFamily="34" charset="-122"/>
                        </a:rPr>
                        <a:t>和</a:t>
                      </a:r>
                      <a:r>
                        <a:rPr lang="en" sz="900" b="1" i="0" u="none" strike="noStrike" dirty="0">
                          <a:solidFill>
                            <a:srgbClr val="C00000"/>
                          </a:solidFill>
                          <a:effectLst/>
                          <a:latin typeface="微软雅黑" panose="020B0503020204020204" pitchFamily="34" charset="-122"/>
                          <a:ea typeface="微软雅黑" panose="020B0503020204020204" pitchFamily="34" charset="-122"/>
                        </a:rPr>
                        <a:t>A1</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人群分析，提高用户兴趣度；</a:t>
                      </a:r>
                      <a:b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900" b="1" i="0" u="none" strike="noStrike" dirty="0">
                          <a:solidFill>
                            <a:srgbClr val="000000"/>
                          </a:solidFill>
                          <a:effectLst/>
                          <a:latin typeface="微软雅黑" panose="020B0503020204020204" pitchFamily="34" charset="-122"/>
                          <a:ea typeface="微软雅黑" panose="020B0503020204020204" pitchFamily="34" charset="-122"/>
                        </a:rPr>
                        <a:t>2</a:t>
                      </a: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、人群分层调优并追踪</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：以</a:t>
                      </a:r>
                      <a:r>
                        <a:rPr lang="zh-CN" altLang="en-US" sz="900" b="1" i="0" u="none" strike="noStrike" dirty="0">
                          <a:solidFill>
                            <a:srgbClr val="C00000"/>
                          </a:solidFill>
                          <a:effectLst/>
                          <a:latin typeface="微软雅黑" panose="020B0503020204020204" pitchFamily="34" charset="-122"/>
                          <a:ea typeface="微软雅黑" panose="020B0503020204020204" pitchFamily="34" charset="-122"/>
                        </a:rPr>
                        <a:t>加购率</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和花费分层，</a:t>
                      </a:r>
                      <a:r>
                        <a:rPr lang="en-US" altLang="zh-CN" sz="900" b="0" i="0" u="none" strike="noStrike" dirty="0">
                          <a:solidFill>
                            <a:srgbClr val="000000"/>
                          </a:solidFill>
                          <a:effectLst/>
                          <a:latin typeface="微软雅黑" panose="020B0503020204020204" pitchFamily="34" charset="-122"/>
                          <a:ea typeface="微软雅黑" panose="020B0503020204020204" pitchFamily="34" charset="-122"/>
                        </a:rPr>
                        <a:t>①</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增加花费在高花费高加购率人群，</a:t>
                      </a:r>
                      <a:r>
                        <a:rPr lang="en-US" altLang="zh-CN" sz="900" b="0" i="0" u="none" strike="noStrike" dirty="0">
                          <a:solidFill>
                            <a:srgbClr val="000000"/>
                          </a:solidFill>
                          <a:effectLst/>
                          <a:latin typeface="微软雅黑" panose="020B0503020204020204" pitchFamily="34" charset="-122"/>
                          <a:ea typeface="微软雅黑" panose="020B0503020204020204" pitchFamily="34" charset="-122"/>
                        </a:rPr>
                        <a:t>②</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暂停高花费低加购率，精准化人群，</a:t>
                      </a:r>
                      <a:r>
                        <a:rPr lang="en-US" altLang="zh-CN" sz="900" b="0" i="0" u="none" strike="noStrike" dirty="0">
                          <a:solidFill>
                            <a:srgbClr val="000000"/>
                          </a:solidFill>
                          <a:effectLst/>
                          <a:latin typeface="微软雅黑" panose="020B0503020204020204" pitchFamily="34" charset="-122"/>
                          <a:ea typeface="微软雅黑" panose="020B0503020204020204" pitchFamily="34" charset="-122"/>
                        </a:rPr>
                        <a:t>③</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重点优化低花费高加购率人群</a:t>
                      </a:r>
                    </a:p>
                  </a:txBody>
                  <a:tcPr marL="0" marR="0" marT="0" marB="0">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t"/>
                      <a:r>
                        <a:rPr lang="en-US" altLang="zh-CN" sz="900" b="1" i="0" u="none" strike="noStrike" dirty="0">
                          <a:solidFill>
                            <a:srgbClr val="000000"/>
                          </a:solidFill>
                          <a:effectLst/>
                          <a:latin typeface="微软雅黑" panose="020B0503020204020204" pitchFamily="34" charset="-122"/>
                          <a:ea typeface="微软雅黑" panose="020B0503020204020204" pitchFamily="34" charset="-122"/>
                        </a:rPr>
                        <a:t>1</a:t>
                      </a: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、侧重分析</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：爆发期间调优，重点针对</a:t>
                      </a:r>
                      <a:r>
                        <a:rPr lang="zh-CN" altLang="en-US" sz="900" b="1" i="0" u="none" strike="noStrike" dirty="0">
                          <a:solidFill>
                            <a:srgbClr val="C00000"/>
                          </a:solidFill>
                          <a:effectLst/>
                          <a:latin typeface="微软雅黑" panose="020B0503020204020204" pitchFamily="34" charset="-122"/>
                          <a:ea typeface="微软雅黑" panose="020B0503020204020204" pitchFamily="34" charset="-122"/>
                        </a:rPr>
                        <a:t>会员、</a:t>
                      </a:r>
                      <a:r>
                        <a:rPr lang="en" sz="900" b="1" i="0" u="none" strike="noStrike" dirty="0">
                          <a:solidFill>
                            <a:srgbClr val="C00000"/>
                          </a:solidFill>
                          <a:effectLst/>
                          <a:latin typeface="微软雅黑" panose="020B0503020204020204" pitchFamily="34" charset="-122"/>
                          <a:ea typeface="微软雅黑" panose="020B0503020204020204" pitchFamily="34" charset="-122"/>
                        </a:rPr>
                        <a:t>plus</a:t>
                      </a:r>
                      <a:r>
                        <a:rPr lang="zh-CN" altLang="en-US" sz="900" b="1" i="0" u="none" strike="noStrike" dirty="0">
                          <a:solidFill>
                            <a:srgbClr val="C00000"/>
                          </a:solidFill>
                          <a:effectLst/>
                          <a:latin typeface="微软雅黑" panose="020B0503020204020204" pitchFamily="34" charset="-122"/>
                          <a:ea typeface="微软雅黑" panose="020B0503020204020204" pitchFamily="34" charset="-122"/>
                        </a:rPr>
                        <a:t>和</a:t>
                      </a:r>
                      <a:r>
                        <a:rPr lang="en" sz="900" b="1" i="0" u="none" strike="noStrike" dirty="0">
                          <a:solidFill>
                            <a:srgbClr val="C00000"/>
                          </a:solidFill>
                          <a:effectLst/>
                          <a:latin typeface="微软雅黑" panose="020B0503020204020204" pitchFamily="34" charset="-122"/>
                          <a:ea typeface="微软雅黑" panose="020B0503020204020204" pitchFamily="34" charset="-122"/>
                        </a:rPr>
                        <a:t>A34</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进行提效，补充</a:t>
                      </a:r>
                      <a:r>
                        <a:rPr lang="en" sz="900" b="0" i="0" u="none" strike="noStrike" dirty="0">
                          <a:solidFill>
                            <a:srgbClr val="000000"/>
                          </a:solidFill>
                          <a:effectLst/>
                          <a:latin typeface="微软雅黑" panose="020B0503020204020204" pitchFamily="34" charset="-122"/>
                          <a:ea typeface="微软雅黑" panose="020B0503020204020204" pitchFamily="34" charset="-122"/>
                        </a:rPr>
                        <a:t>DMP</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人群缺口；</a:t>
                      </a:r>
                      <a:b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900" b="1" i="0" u="none" strike="noStrike" dirty="0">
                          <a:solidFill>
                            <a:srgbClr val="000000"/>
                          </a:solidFill>
                          <a:effectLst/>
                          <a:latin typeface="微软雅黑" panose="020B0503020204020204" pitchFamily="34" charset="-122"/>
                          <a:ea typeface="微软雅黑" panose="020B0503020204020204" pitchFamily="34" charset="-122"/>
                        </a:rPr>
                        <a:t>2</a:t>
                      </a:r>
                      <a:r>
                        <a:rPr lang="zh-CN" altLang="en-US" sz="900" b="1" i="0" u="none" strike="noStrike" dirty="0">
                          <a:solidFill>
                            <a:srgbClr val="000000"/>
                          </a:solidFill>
                          <a:effectLst/>
                          <a:latin typeface="微软雅黑" panose="020B0503020204020204" pitchFamily="34" charset="-122"/>
                          <a:ea typeface="微软雅黑" panose="020B0503020204020204" pitchFamily="34" charset="-122"/>
                        </a:rPr>
                        <a:t>、人群分层调优并追踪：</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以</a:t>
                      </a:r>
                      <a:r>
                        <a:rPr lang="en" sz="900" b="1" i="0" u="none" strike="noStrike" dirty="0">
                          <a:solidFill>
                            <a:srgbClr val="C00000"/>
                          </a:solidFill>
                          <a:effectLst/>
                          <a:latin typeface="微软雅黑" panose="020B0503020204020204" pitchFamily="34" charset="-122"/>
                          <a:ea typeface="微软雅黑" panose="020B0503020204020204" pitchFamily="34" charset="-122"/>
                        </a:rPr>
                        <a:t>ROI</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和花费分层，</a:t>
                      </a:r>
                      <a:r>
                        <a:rPr lang="en-US" altLang="zh-CN" sz="900" b="0" i="0" u="none" strike="noStrike" dirty="0">
                          <a:solidFill>
                            <a:srgbClr val="000000"/>
                          </a:solidFill>
                          <a:effectLst/>
                          <a:latin typeface="微软雅黑" panose="020B0503020204020204" pitchFamily="34" charset="-122"/>
                          <a:ea typeface="微软雅黑" panose="020B0503020204020204" pitchFamily="34" charset="-122"/>
                        </a:rPr>
                        <a:t>①</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增加花费在高花费高</a:t>
                      </a:r>
                      <a:r>
                        <a:rPr lang="en" sz="900" b="0" i="0" u="none" strike="noStrike" dirty="0">
                          <a:solidFill>
                            <a:srgbClr val="000000"/>
                          </a:solidFill>
                          <a:effectLst/>
                          <a:latin typeface="微软雅黑" panose="020B0503020204020204" pitchFamily="34" charset="-122"/>
                          <a:ea typeface="微软雅黑" panose="020B0503020204020204" pitchFamily="34" charset="-122"/>
                        </a:rPr>
                        <a:t>ROI</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人群，</a:t>
                      </a:r>
                      <a:r>
                        <a:rPr lang="en-US" altLang="zh-CN" sz="900" b="0" i="0" u="none" strike="noStrike" dirty="0">
                          <a:solidFill>
                            <a:srgbClr val="000000"/>
                          </a:solidFill>
                          <a:effectLst/>
                          <a:latin typeface="微软雅黑" panose="020B0503020204020204" pitchFamily="34" charset="-122"/>
                          <a:ea typeface="微软雅黑" panose="020B0503020204020204" pitchFamily="34" charset="-122"/>
                        </a:rPr>
                        <a:t>②</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暂停高花费低</a:t>
                      </a:r>
                      <a:r>
                        <a:rPr lang="en" sz="900" b="0" i="0" u="none" strike="noStrike" dirty="0">
                          <a:solidFill>
                            <a:srgbClr val="000000"/>
                          </a:solidFill>
                          <a:effectLst/>
                          <a:latin typeface="微软雅黑" panose="020B0503020204020204" pitchFamily="34" charset="-122"/>
                          <a:ea typeface="微软雅黑" panose="020B0503020204020204" pitchFamily="34" charset="-122"/>
                        </a:rPr>
                        <a:t>ROI，</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精准化人群，</a:t>
                      </a:r>
                      <a:r>
                        <a:rPr lang="en-US" altLang="zh-CN" sz="900" b="0" i="0" u="none" strike="noStrike" dirty="0">
                          <a:solidFill>
                            <a:srgbClr val="000000"/>
                          </a:solidFill>
                          <a:effectLst/>
                          <a:latin typeface="微软雅黑" panose="020B0503020204020204" pitchFamily="34" charset="-122"/>
                          <a:ea typeface="微软雅黑" panose="020B0503020204020204" pitchFamily="34" charset="-122"/>
                        </a:rPr>
                        <a:t>③</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重点优化低花费高</a:t>
                      </a:r>
                      <a:r>
                        <a:rPr lang="en" sz="900" b="0" i="0" u="none" strike="noStrike" dirty="0">
                          <a:solidFill>
                            <a:srgbClr val="000000"/>
                          </a:solidFill>
                          <a:effectLst/>
                          <a:latin typeface="微软雅黑" panose="020B0503020204020204" pitchFamily="34" charset="-122"/>
                          <a:ea typeface="微软雅黑" panose="020B0503020204020204" pitchFamily="34" charset="-122"/>
                        </a:rPr>
                        <a:t>ROI</a:t>
                      </a:r>
                      <a:r>
                        <a:rPr lang="zh-CN" altLang="en-US" sz="900" b="0" i="0" u="none" strike="noStrike" dirty="0">
                          <a:solidFill>
                            <a:srgbClr val="000000"/>
                          </a:solidFill>
                          <a:effectLst/>
                          <a:latin typeface="微软雅黑" panose="020B0503020204020204" pitchFamily="34" charset="-122"/>
                          <a:ea typeface="微软雅黑" panose="020B0503020204020204" pitchFamily="34" charset="-122"/>
                        </a:rPr>
                        <a:t>人群</a:t>
                      </a:r>
                    </a:p>
                  </a:txBody>
                  <a:tcPr marL="0" marR="0" marT="0" marB="0">
                    <a:lnL w="6350" cap="flat" cmpd="sng" algn="ctr">
                      <a:solidFill>
                        <a:srgbClr val="000000"/>
                      </a:solidFill>
                      <a:prstDash val="dot"/>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6009531"/>
                  </a:ext>
                </a:extLst>
              </a:tr>
            </a:tbl>
          </a:graphicData>
        </a:graphic>
      </p:graphicFrame>
    </p:spTree>
    <p:extLst>
      <p:ext uri="{BB962C8B-B14F-4D97-AF65-F5344CB8AC3E}">
        <p14:creationId xmlns:p14="http://schemas.microsoft.com/office/powerpoint/2010/main" val="3485677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0EC66CAA-AC9C-59CC-CB71-05C5FA830673}"/>
              </a:ext>
            </a:extLst>
          </p:cNvPr>
          <p:cNvPicPr>
            <a:picLocks noChangeAspect="1"/>
          </p:cNvPicPr>
          <p:nvPr/>
        </p:nvPicPr>
        <p:blipFill>
          <a:blip r:embed="rId2"/>
          <a:stretch>
            <a:fillRect/>
          </a:stretch>
        </p:blipFill>
        <p:spPr>
          <a:xfrm>
            <a:off x="0" y="3977640"/>
            <a:ext cx="3325821" cy="2880360"/>
          </a:xfrm>
          <a:prstGeom prst="rect">
            <a:avLst/>
          </a:prstGeom>
        </p:spPr>
      </p:pic>
      <p:pic>
        <p:nvPicPr>
          <p:cNvPr id="6" name="图片 5">
            <a:extLst>
              <a:ext uri="{FF2B5EF4-FFF2-40B4-BE49-F238E27FC236}">
                <a16:creationId xmlns:a16="http://schemas.microsoft.com/office/drawing/2014/main" id="{D0FBF619-B96C-0727-02D8-4AE0CEDF6328}"/>
              </a:ext>
            </a:extLst>
          </p:cNvPr>
          <p:cNvPicPr>
            <a:picLocks noChangeAspect="1"/>
          </p:cNvPicPr>
          <p:nvPr/>
        </p:nvPicPr>
        <p:blipFill>
          <a:blip r:embed="rId3"/>
          <a:stretch>
            <a:fillRect/>
          </a:stretch>
        </p:blipFill>
        <p:spPr>
          <a:xfrm>
            <a:off x="6735814" y="3145536"/>
            <a:ext cx="2637991" cy="3767328"/>
          </a:xfrm>
          <a:prstGeom prst="rect">
            <a:avLst/>
          </a:prstGeom>
        </p:spPr>
      </p:pic>
      <p:pic>
        <p:nvPicPr>
          <p:cNvPr id="8" name="图片 7">
            <a:extLst>
              <a:ext uri="{FF2B5EF4-FFF2-40B4-BE49-F238E27FC236}">
                <a16:creationId xmlns:a16="http://schemas.microsoft.com/office/drawing/2014/main" id="{318ED492-DE74-BA23-91E4-6620169970BA}"/>
              </a:ext>
            </a:extLst>
          </p:cNvPr>
          <p:cNvPicPr>
            <a:picLocks noChangeAspect="1"/>
          </p:cNvPicPr>
          <p:nvPr/>
        </p:nvPicPr>
        <p:blipFill>
          <a:blip r:embed="rId4"/>
          <a:stretch>
            <a:fillRect/>
          </a:stretch>
        </p:blipFill>
        <p:spPr>
          <a:xfrm>
            <a:off x="3256633" y="3200400"/>
            <a:ext cx="3479181" cy="3657600"/>
          </a:xfrm>
          <a:prstGeom prst="rect">
            <a:avLst/>
          </a:prstGeom>
        </p:spPr>
      </p:pic>
      <p:pic>
        <p:nvPicPr>
          <p:cNvPr id="10" name="图片 9">
            <a:extLst>
              <a:ext uri="{FF2B5EF4-FFF2-40B4-BE49-F238E27FC236}">
                <a16:creationId xmlns:a16="http://schemas.microsoft.com/office/drawing/2014/main" id="{DFBCB490-0E94-DA43-6951-29219E1F94AA}"/>
              </a:ext>
            </a:extLst>
          </p:cNvPr>
          <p:cNvPicPr>
            <a:picLocks noChangeAspect="1"/>
          </p:cNvPicPr>
          <p:nvPr/>
        </p:nvPicPr>
        <p:blipFill>
          <a:blip r:embed="rId5"/>
          <a:stretch>
            <a:fillRect/>
          </a:stretch>
        </p:blipFill>
        <p:spPr>
          <a:xfrm>
            <a:off x="9373805" y="4021142"/>
            <a:ext cx="2818195" cy="2836858"/>
          </a:xfrm>
          <a:prstGeom prst="rect">
            <a:avLst/>
          </a:prstGeom>
        </p:spPr>
      </p:pic>
      <p:pic>
        <p:nvPicPr>
          <p:cNvPr id="11" name="图片 10">
            <a:extLst>
              <a:ext uri="{FF2B5EF4-FFF2-40B4-BE49-F238E27FC236}">
                <a16:creationId xmlns:a16="http://schemas.microsoft.com/office/drawing/2014/main" id="{66B3A78A-592D-E325-34DF-6A222484060C}"/>
              </a:ext>
            </a:extLst>
          </p:cNvPr>
          <p:cNvPicPr>
            <a:picLocks noChangeAspect="1"/>
          </p:cNvPicPr>
          <p:nvPr/>
        </p:nvPicPr>
        <p:blipFill>
          <a:blip r:embed="rId6"/>
          <a:stretch>
            <a:fillRect/>
          </a:stretch>
        </p:blipFill>
        <p:spPr>
          <a:xfrm>
            <a:off x="481693" y="523856"/>
            <a:ext cx="2983883" cy="1324409"/>
          </a:xfrm>
          <a:prstGeom prst="rect">
            <a:avLst/>
          </a:prstGeom>
        </p:spPr>
      </p:pic>
      <p:sp>
        <p:nvSpPr>
          <p:cNvPr id="13" name="文本框 12">
            <a:extLst>
              <a:ext uri="{FF2B5EF4-FFF2-40B4-BE49-F238E27FC236}">
                <a16:creationId xmlns:a16="http://schemas.microsoft.com/office/drawing/2014/main" id="{2F9DC3E4-A3F0-B8D5-2150-3FF9B3CE5F5A}"/>
              </a:ext>
            </a:extLst>
          </p:cNvPr>
          <p:cNvSpPr txBox="1"/>
          <p:nvPr/>
        </p:nvSpPr>
        <p:spPr>
          <a:xfrm>
            <a:off x="418338" y="104444"/>
            <a:ext cx="6094476" cy="369332"/>
          </a:xfrm>
          <a:prstGeom prst="rect">
            <a:avLst/>
          </a:prstGeom>
          <a:noFill/>
        </p:spPr>
        <p:txBody>
          <a:bodyPr wrap="square">
            <a:spAutoFit/>
          </a:bodyPr>
          <a:lstStyle/>
          <a:p>
            <a:r>
              <a:rPr kumimoji="1" lang="en-US" altLang="zh-CN" sz="1800" b="1" dirty="0"/>
              <a:t>3.3w+</a:t>
            </a:r>
            <a:r>
              <a:rPr kumimoji="1" lang="zh-CN" altLang="en-US" sz="1800" b="1" dirty="0"/>
              <a:t>行投放数据</a:t>
            </a:r>
            <a:endParaRPr lang="zh-CN" altLang="en-US" dirty="0"/>
          </a:p>
        </p:txBody>
      </p:sp>
      <p:pic>
        <p:nvPicPr>
          <p:cNvPr id="15" name="图形 14" descr="线箭头: 顺时针曲线 纯色填充">
            <a:extLst>
              <a:ext uri="{FF2B5EF4-FFF2-40B4-BE49-F238E27FC236}">
                <a16:creationId xmlns:a16="http://schemas.microsoft.com/office/drawing/2014/main" id="{115DEF77-5B66-C958-E862-685F4348BC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9259632">
            <a:off x="3368403" y="1743562"/>
            <a:ext cx="914400" cy="1324121"/>
          </a:xfrm>
          <a:prstGeom prst="rect">
            <a:avLst/>
          </a:prstGeom>
        </p:spPr>
      </p:pic>
      <p:sp>
        <p:nvSpPr>
          <p:cNvPr id="16" name="文本框 15">
            <a:extLst>
              <a:ext uri="{FF2B5EF4-FFF2-40B4-BE49-F238E27FC236}">
                <a16:creationId xmlns:a16="http://schemas.microsoft.com/office/drawing/2014/main" id="{D7BEDE46-4C8D-5C07-EE4E-CA8D7DD5C2B0}"/>
              </a:ext>
            </a:extLst>
          </p:cNvPr>
          <p:cNvSpPr txBox="1"/>
          <p:nvPr/>
        </p:nvSpPr>
        <p:spPr>
          <a:xfrm>
            <a:off x="618642" y="3404354"/>
            <a:ext cx="6094476" cy="369332"/>
          </a:xfrm>
          <a:prstGeom prst="rect">
            <a:avLst/>
          </a:prstGeom>
          <a:noFill/>
        </p:spPr>
        <p:txBody>
          <a:bodyPr wrap="square">
            <a:spAutoFit/>
          </a:bodyPr>
          <a:lstStyle/>
          <a:p>
            <a:r>
              <a:rPr kumimoji="1" lang="en-US" altLang="zh-CN" b="1" dirty="0"/>
              <a:t>AI</a:t>
            </a:r>
            <a:r>
              <a:rPr kumimoji="1" lang="zh-CN" altLang="en-US" b="1" dirty="0"/>
              <a:t>语言大模型代码池</a:t>
            </a:r>
            <a:endParaRPr lang="zh-CN" altLang="en-US" dirty="0"/>
          </a:p>
        </p:txBody>
      </p:sp>
      <p:pic>
        <p:nvPicPr>
          <p:cNvPr id="17" name="图形 16" descr="线箭头: 顺时针曲线 纯色填充">
            <a:extLst>
              <a:ext uri="{FF2B5EF4-FFF2-40B4-BE49-F238E27FC236}">
                <a16:creationId xmlns:a16="http://schemas.microsoft.com/office/drawing/2014/main" id="{894549FB-0692-2CCD-0021-8D1D9AA61A9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265423">
            <a:off x="7516787" y="1716130"/>
            <a:ext cx="914400" cy="1324121"/>
          </a:xfrm>
          <a:prstGeom prst="rect">
            <a:avLst/>
          </a:prstGeom>
        </p:spPr>
      </p:pic>
      <p:sp>
        <p:nvSpPr>
          <p:cNvPr id="18" name="文本框 17">
            <a:extLst>
              <a:ext uri="{FF2B5EF4-FFF2-40B4-BE49-F238E27FC236}">
                <a16:creationId xmlns:a16="http://schemas.microsoft.com/office/drawing/2014/main" id="{FAC66DDA-397D-2832-954A-43755E11998E}"/>
              </a:ext>
            </a:extLst>
          </p:cNvPr>
          <p:cNvSpPr txBox="1"/>
          <p:nvPr/>
        </p:nvSpPr>
        <p:spPr>
          <a:xfrm>
            <a:off x="8660387" y="1241513"/>
            <a:ext cx="1879136" cy="369332"/>
          </a:xfrm>
          <a:prstGeom prst="rect">
            <a:avLst/>
          </a:prstGeom>
          <a:noFill/>
        </p:spPr>
        <p:txBody>
          <a:bodyPr wrap="square">
            <a:spAutoFit/>
          </a:bodyPr>
          <a:lstStyle/>
          <a:p>
            <a:r>
              <a:rPr kumimoji="1" lang="zh-CN" altLang="en-US" b="1" dirty="0"/>
              <a:t>智能复投建议</a:t>
            </a:r>
            <a:endParaRPr lang="zh-CN" altLang="en-US" dirty="0"/>
          </a:p>
        </p:txBody>
      </p:sp>
      <p:pic>
        <p:nvPicPr>
          <p:cNvPr id="21" name="图片 20">
            <a:extLst>
              <a:ext uri="{FF2B5EF4-FFF2-40B4-BE49-F238E27FC236}">
                <a16:creationId xmlns:a16="http://schemas.microsoft.com/office/drawing/2014/main" id="{AF90F45B-EDDA-D182-78F6-4798B6472E84}"/>
              </a:ext>
            </a:extLst>
          </p:cNvPr>
          <p:cNvPicPr>
            <a:picLocks noChangeAspect="1"/>
          </p:cNvPicPr>
          <p:nvPr/>
        </p:nvPicPr>
        <p:blipFill>
          <a:blip r:embed="rId9"/>
          <a:stretch>
            <a:fillRect/>
          </a:stretch>
        </p:blipFill>
        <p:spPr>
          <a:xfrm>
            <a:off x="8738963" y="1686324"/>
            <a:ext cx="3107929" cy="1243795"/>
          </a:xfrm>
          <a:prstGeom prst="rect">
            <a:avLst/>
          </a:prstGeom>
        </p:spPr>
      </p:pic>
      <p:sp>
        <p:nvSpPr>
          <p:cNvPr id="23" name="文本框 22">
            <a:extLst>
              <a:ext uri="{FF2B5EF4-FFF2-40B4-BE49-F238E27FC236}">
                <a16:creationId xmlns:a16="http://schemas.microsoft.com/office/drawing/2014/main" id="{3D540EBC-8A68-70DA-0EDE-2F4653568E7F}"/>
              </a:ext>
            </a:extLst>
          </p:cNvPr>
          <p:cNvSpPr txBox="1"/>
          <p:nvPr/>
        </p:nvSpPr>
        <p:spPr>
          <a:xfrm>
            <a:off x="5667052" y="566947"/>
            <a:ext cx="1879136" cy="369332"/>
          </a:xfrm>
          <a:prstGeom prst="rect">
            <a:avLst/>
          </a:prstGeom>
          <a:noFill/>
        </p:spPr>
        <p:txBody>
          <a:bodyPr wrap="square">
            <a:spAutoFit/>
          </a:bodyPr>
          <a:lstStyle/>
          <a:p>
            <a:r>
              <a:rPr kumimoji="1" lang="zh-CN" altLang="en-US" b="1" dirty="0"/>
              <a:t>投放团队复投</a:t>
            </a:r>
            <a:endParaRPr lang="zh-CN" altLang="en-US" dirty="0"/>
          </a:p>
        </p:txBody>
      </p:sp>
      <p:pic>
        <p:nvPicPr>
          <p:cNvPr id="26" name="图形 25" descr="线箭头: 逆时针曲线 纯色填充">
            <a:extLst>
              <a:ext uri="{FF2B5EF4-FFF2-40B4-BE49-F238E27FC236}">
                <a16:creationId xmlns:a16="http://schemas.microsoft.com/office/drawing/2014/main" id="{6F5E5421-5275-D19E-27A3-C4446660BC6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8036168">
            <a:off x="7447675" y="411586"/>
            <a:ext cx="914400" cy="1167885"/>
          </a:xfrm>
          <a:prstGeom prst="rect">
            <a:avLst/>
          </a:prstGeom>
        </p:spPr>
      </p:pic>
      <p:pic>
        <p:nvPicPr>
          <p:cNvPr id="27" name="图形 26" descr="线箭头: 逆时针曲线 纯色填充">
            <a:extLst>
              <a:ext uri="{FF2B5EF4-FFF2-40B4-BE49-F238E27FC236}">
                <a16:creationId xmlns:a16="http://schemas.microsoft.com/office/drawing/2014/main" id="{E102C63C-E98E-38A0-4724-8B04E30EA0F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6967071">
            <a:off x="4104413" y="-489380"/>
            <a:ext cx="914400" cy="2112654"/>
          </a:xfrm>
          <a:prstGeom prst="rect">
            <a:avLst/>
          </a:prstGeom>
        </p:spPr>
      </p:pic>
      <p:pic>
        <p:nvPicPr>
          <p:cNvPr id="29" name="图形 28" descr="箭头循环 纯色填充">
            <a:extLst>
              <a:ext uri="{FF2B5EF4-FFF2-40B4-BE49-F238E27FC236}">
                <a16:creationId xmlns:a16="http://schemas.microsoft.com/office/drawing/2014/main" id="{AE81198E-7843-1B39-1A06-BAE86DEF6C67}"/>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601440" y="693635"/>
            <a:ext cx="2895385" cy="2895385"/>
          </a:xfrm>
          <a:prstGeom prst="rect">
            <a:avLst/>
          </a:prstGeom>
        </p:spPr>
      </p:pic>
      <p:sp>
        <p:nvSpPr>
          <p:cNvPr id="30" name="文本框 29">
            <a:extLst>
              <a:ext uri="{FF2B5EF4-FFF2-40B4-BE49-F238E27FC236}">
                <a16:creationId xmlns:a16="http://schemas.microsoft.com/office/drawing/2014/main" id="{42C37280-B10D-835E-73D0-92AFB6F3C875}"/>
              </a:ext>
            </a:extLst>
          </p:cNvPr>
          <p:cNvSpPr txBox="1"/>
          <p:nvPr/>
        </p:nvSpPr>
        <p:spPr>
          <a:xfrm>
            <a:off x="5445591" y="1825504"/>
            <a:ext cx="1459863" cy="646331"/>
          </a:xfrm>
          <a:prstGeom prst="rect">
            <a:avLst/>
          </a:prstGeom>
          <a:noFill/>
        </p:spPr>
        <p:txBody>
          <a:bodyPr wrap="square" rtlCol="0">
            <a:spAutoFit/>
          </a:bodyPr>
          <a:lstStyle/>
          <a:p>
            <a:r>
              <a:rPr lang="zh-CN" altLang="en-US" b="1" dirty="0">
                <a:solidFill>
                  <a:srgbClr val="FF0000"/>
                </a:solidFill>
              </a:rPr>
              <a:t>极易数据库输入</a:t>
            </a:r>
            <a:r>
              <a:rPr lang="en-US" altLang="zh-CN" b="1" dirty="0">
                <a:solidFill>
                  <a:srgbClr val="FF0000"/>
                </a:solidFill>
              </a:rPr>
              <a:t>+</a:t>
            </a:r>
            <a:r>
              <a:rPr lang="zh-CN" altLang="en-US" b="1" dirty="0">
                <a:solidFill>
                  <a:srgbClr val="FF0000"/>
                </a:solidFill>
              </a:rPr>
              <a:t>输出</a:t>
            </a:r>
          </a:p>
        </p:txBody>
      </p:sp>
    </p:spTree>
    <p:extLst>
      <p:ext uri="{BB962C8B-B14F-4D97-AF65-F5344CB8AC3E}">
        <p14:creationId xmlns:p14="http://schemas.microsoft.com/office/powerpoint/2010/main" val="3063820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35DAD4DB-1F9A-59A2-D453-C874121D7A8F}"/>
              </a:ext>
            </a:extLst>
          </p:cNvPr>
          <p:cNvPicPr>
            <a:picLocks noChangeAspect="1"/>
          </p:cNvPicPr>
          <p:nvPr/>
        </p:nvPicPr>
        <p:blipFill>
          <a:blip r:embed="rId2"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sp>
        <p:nvSpPr>
          <p:cNvPr id="2" name="标题 1">
            <a:extLst>
              <a:ext uri="{FF2B5EF4-FFF2-40B4-BE49-F238E27FC236}">
                <a16:creationId xmlns:a16="http://schemas.microsoft.com/office/drawing/2014/main" id="{6F622559-D06E-CA34-6F71-58EDD7698ABD}"/>
              </a:ext>
            </a:extLst>
          </p:cNvPr>
          <p:cNvSpPr txBox="1">
            <a:spLocks/>
          </p:cNvSpPr>
          <p:nvPr/>
        </p:nvSpPr>
        <p:spPr>
          <a:xfrm>
            <a:off x="0" y="121146"/>
            <a:ext cx="7141470" cy="681038"/>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03.</a:t>
            </a:r>
            <a:r>
              <a:rPr lang="zh-CN" altLang="en-US" dirty="0">
                <a:latin typeface="方正姚体" panose="02010601030101010101" pitchFamily="2" charset="-122"/>
                <a:ea typeface="方正姚体" panose="02010601030101010101" pitchFamily="2" charset="-122"/>
              </a:rPr>
              <a:t>投后</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智能投放优化</a:t>
            </a:r>
            <a:endParaRPr lang="zh-CN" altLang="en-US" dirty="0">
              <a:latin typeface="方正姚体" panose="02010601030101010101" pitchFamily="2" charset="-122"/>
              <a:ea typeface="方正姚体" panose="02010601030101010101" pitchFamily="2" charset="-122"/>
            </a:endParaRPr>
          </a:p>
        </p:txBody>
      </p:sp>
      <p:graphicFrame>
        <p:nvGraphicFramePr>
          <p:cNvPr id="12" name="表格 11">
            <a:extLst>
              <a:ext uri="{FF2B5EF4-FFF2-40B4-BE49-F238E27FC236}">
                <a16:creationId xmlns:a16="http://schemas.microsoft.com/office/drawing/2014/main" id="{DE256114-60BE-A240-2651-45C3B73BFDA5}"/>
              </a:ext>
            </a:extLst>
          </p:cNvPr>
          <p:cNvGraphicFramePr>
            <a:graphicFrameLocks noGrp="1"/>
          </p:cNvGraphicFramePr>
          <p:nvPr>
            <p:extLst>
              <p:ext uri="{D42A27DB-BD31-4B8C-83A1-F6EECF244321}">
                <p14:modId xmlns:p14="http://schemas.microsoft.com/office/powerpoint/2010/main" val="3625804729"/>
              </p:ext>
            </p:extLst>
          </p:nvPr>
        </p:nvGraphicFramePr>
        <p:xfrm>
          <a:off x="0" y="1508760"/>
          <a:ext cx="12124946" cy="4837176"/>
        </p:xfrm>
        <a:graphic>
          <a:graphicData uri="http://schemas.openxmlformats.org/drawingml/2006/table">
            <a:tbl>
              <a:tblPr>
                <a:tableStyleId>{793D81CF-94F2-401A-BA57-92F5A7B2D0C5}</a:tableStyleId>
              </a:tblPr>
              <a:tblGrid>
                <a:gridCol w="423241">
                  <a:extLst>
                    <a:ext uri="{9D8B030D-6E8A-4147-A177-3AD203B41FA5}">
                      <a16:colId xmlns:a16="http://schemas.microsoft.com/office/drawing/2014/main" val="3195553484"/>
                    </a:ext>
                  </a:extLst>
                </a:gridCol>
                <a:gridCol w="856919">
                  <a:extLst>
                    <a:ext uri="{9D8B030D-6E8A-4147-A177-3AD203B41FA5}">
                      <a16:colId xmlns:a16="http://schemas.microsoft.com/office/drawing/2014/main" val="2150667618"/>
                    </a:ext>
                  </a:extLst>
                </a:gridCol>
                <a:gridCol w="530352">
                  <a:extLst>
                    <a:ext uri="{9D8B030D-6E8A-4147-A177-3AD203B41FA5}">
                      <a16:colId xmlns:a16="http://schemas.microsoft.com/office/drawing/2014/main" val="2967472486"/>
                    </a:ext>
                  </a:extLst>
                </a:gridCol>
                <a:gridCol w="438912">
                  <a:extLst>
                    <a:ext uri="{9D8B030D-6E8A-4147-A177-3AD203B41FA5}">
                      <a16:colId xmlns:a16="http://schemas.microsoft.com/office/drawing/2014/main" val="350217959"/>
                    </a:ext>
                  </a:extLst>
                </a:gridCol>
                <a:gridCol w="374904">
                  <a:extLst>
                    <a:ext uri="{9D8B030D-6E8A-4147-A177-3AD203B41FA5}">
                      <a16:colId xmlns:a16="http://schemas.microsoft.com/office/drawing/2014/main" val="2305033668"/>
                    </a:ext>
                  </a:extLst>
                </a:gridCol>
                <a:gridCol w="338328">
                  <a:extLst>
                    <a:ext uri="{9D8B030D-6E8A-4147-A177-3AD203B41FA5}">
                      <a16:colId xmlns:a16="http://schemas.microsoft.com/office/drawing/2014/main" val="419279020"/>
                    </a:ext>
                  </a:extLst>
                </a:gridCol>
                <a:gridCol w="347472">
                  <a:extLst>
                    <a:ext uri="{9D8B030D-6E8A-4147-A177-3AD203B41FA5}">
                      <a16:colId xmlns:a16="http://schemas.microsoft.com/office/drawing/2014/main" val="288881885"/>
                    </a:ext>
                  </a:extLst>
                </a:gridCol>
                <a:gridCol w="402336">
                  <a:extLst>
                    <a:ext uri="{9D8B030D-6E8A-4147-A177-3AD203B41FA5}">
                      <a16:colId xmlns:a16="http://schemas.microsoft.com/office/drawing/2014/main" val="3808546761"/>
                    </a:ext>
                  </a:extLst>
                </a:gridCol>
                <a:gridCol w="466344">
                  <a:extLst>
                    <a:ext uri="{9D8B030D-6E8A-4147-A177-3AD203B41FA5}">
                      <a16:colId xmlns:a16="http://schemas.microsoft.com/office/drawing/2014/main" val="3346618713"/>
                    </a:ext>
                  </a:extLst>
                </a:gridCol>
                <a:gridCol w="512064">
                  <a:extLst>
                    <a:ext uri="{9D8B030D-6E8A-4147-A177-3AD203B41FA5}">
                      <a16:colId xmlns:a16="http://schemas.microsoft.com/office/drawing/2014/main" val="1603551691"/>
                    </a:ext>
                  </a:extLst>
                </a:gridCol>
                <a:gridCol w="420624">
                  <a:extLst>
                    <a:ext uri="{9D8B030D-6E8A-4147-A177-3AD203B41FA5}">
                      <a16:colId xmlns:a16="http://schemas.microsoft.com/office/drawing/2014/main" val="1936236041"/>
                    </a:ext>
                  </a:extLst>
                </a:gridCol>
                <a:gridCol w="566928">
                  <a:extLst>
                    <a:ext uri="{9D8B030D-6E8A-4147-A177-3AD203B41FA5}">
                      <a16:colId xmlns:a16="http://schemas.microsoft.com/office/drawing/2014/main" val="4287489458"/>
                    </a:ext>
                  </a:extLst>
                </a:gridCol>
                <a:gridCol w="6446522">
                  <a:extLst>
                    <a:ext uri="{9D8B030D-6E8A-4147-A177-3AD203B41FA5}">
                      <a16:colId xmlns:a16="http://schemas.microsoft.com/office/drawing/2014/main" val="3110997053"/>
                    </a:ext>
                  </a:extLst>
                </a:gridCol>
              </a:tblGrid>
              <a:tr h="407051">
                <a:tc>
                  <a:txBody>
                    <a:bodyPr/>
                    <a:lstStyle/>
                    <a:p>
                      <a:pPr algn="ctr" fontAlgn="ctr"/>
                      <a:r>
                        <a:rPr lang="zh-CN" altLang="en-US" sz="1000" b="1" u="none" strike="noStrike" dirty="0">
                          <a:solidFill>
                            <a:srgbClr val="000000"/>
                          </a:solidFill>
                          <a:effectLst/>
                        </a:rPr>
                        <a:t>类别</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zh-CN" altLang="en-US" sz="1000" b="1" u="none" strike="noStrike" dirty="0">
                          <a:solidFill>
                            <a:srgbClr val="000000"/>
                          </a:solidFill>
                          <a:effectLst/>
                        </a:rPr>
                        <a:t>人群名称</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zh-CN" altLang="en-US" sz="1000" b="1" u="none" strike="noStrike">
                          <a:solidFill>
                            <a:srgbClr val="000000"/>
                          </a:solidFill>
                          <a:effectLst/>
                        </a:rPr>
                        <a:t>曝光量</a:t>
                      </a:r>
                      <a:endParaRPr lang="zh-CN" alt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zh-CN" altLang="en-US" sz="1000" b="1" u="none" strike="noStrike">
                          <a:solidFill>
                            <a:srgbClr val="000000"/>
                          </a:solidFill>
                          <a:effectLst/>
                        </a:rPr>
                        <a:t>点击量</a:t>
                      </a:r>
                      <a:endParaRPr lang="zh-CN" alt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zh-CN" altLang="en-US" sz="1000" b="1" u="none" strike="noStrike">
                          <a:solidFill>
                            <a:srgbClr val="000000"/>
                          </a:solidFill>
                          <a:effectLst/>
                        </a:rPr>
                        <a:t>消耗</a:t>
                      </a:r>
                      <a:endParaRPr lang="zh-CN" alt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zh-CN" altLang="en-US" sz="1000" b="1" u="none" strike="noStrike">
                          <a:solidFill>
                            <a:srgbClr val="000000"/>
                          </a:solidFill>
                          <a:effectLst/>
                        </a:rPr>
                        <a:t>总加购数</a:t>
                      </a:r>
                      <a:endParaRPr lang="zh-CN" alt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zh-CN" altLang="en-US" sz="1000" b="1" u="none" strike="noStrike">
                          <a:solidFill>
                            <a:srgbClr val="000000"/>
                          </a:solidFill>
                          <a:effectLst/>
                        </a:rPr>
                        <a:t>总订单行</a:t>
                      </a:r>
                      <a:endParaRPr lang="zh-CN" alt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zh-CN" altLang="en-US" sz="1000" b="1" u="none" strike="noStrike">
                          <a:solidFill>
                            <a:srgbClr val="000000"/>
                          </a:solidFill>
                          <a:effectLst/>
                        </a:rPr>
                        <a:t>总订单金额</a:t>
                      </a:r>
                      <a:endParaRPr lang="zh-CN" alt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sz="1000" b="1" u="none" strike="noStrike" dirty="0">
                          <a:solidFill>
                            <a:srgbClr val="000000"/>
                          </a:solidFill>
                          <a:effectLst/>
                        </a:rPr>
                        <a:t>CPC</a:t>
                      </a:r>
                      <a:endParaRPr lang="en-US" sz="10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sz="1000" b="1" u="none" strike="noStrike" dirty="0">
                          <a:solidFill>
                            <a:srgbClr val="000000"/>
                          </a:solidFill>
                          <a:effectLst/>
                        </a:rPr>
                        <a:t>CTR</a:t>
                      </a:r>
                      <a:endParaRPr lang="en-US" sz="10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sz="1000" b="1" u="none" strike="noStrike" dirty="0">
                          <a:solidFill>
                            <a:srgbClr val="000000"/>
                          </a:solidFill>
                          <a:effectLst/>
                        </a:rPr>
                        <a:t>CVR</a:t>
                      </a:r>
                      <a:endParaRPr lang="en-US" sz="10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sz="1000" b="1" u="none" strike="noStrike">
                          <a:solidFill>
                            <a:srgbClr val="000000"/>
                          </a:solidFill>
                          <a:effectLst/>
                        </a:rPr>
                        <a:t>ROI</a:t>
                      </a:r>
                      <a:endParaRPr lang="en-US" sz="10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1000" b="1" u="none" strike="noStrike" dirty="0">
                          <a:solidFill>
                            <a:srgbClr val="000000"/>
                          </a:solidFill>
                          <a:effectLst/>
                        </a:rPr>
                        <a:t>AI</a:t>
                      </a:r>
                      <a:r>
                        <a:rPr lang="zh-CN" altLang="en-US" sz="1000" b="1" u="none" strike="noStrike" dirty="0">
                          <a:solidFill>
                            <a:srgbClr val="000000"/>
                          </a:solidFill>
                          <a:effectLst/>
                        </a:rPr>
                        <a:t>投放建议</a:t>
                      </a:r>
                      <a:endParaRPr lang="zh-CN" altLang="en-US" sz="1000" b="1"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nchor="ctr"/>
                </a:tc>
                <a:extLst>
                  <a:ext uri="{0D108BD9-81ED-4DB2-BD59-A6C34878D82A}">
                    <a16:rowId xmlns:a16="http://schemas.microsoft.com/office/drawing/2014/main" val="4013284032"/>
                  </a:ext>
                </a:extLst>
              </a:tr>
              <a:tr h="1307759">
                <a:tc>
                  <a:txBody>
                    <a:bodyPr/>
                    <a:lstStyle/>
                    <a:p>
                      <a:pPr algn="ctr" fontAlgn="ctr"/>
                      <a:r>
                        <a:rPr lang="zh-CN" altLang="en-US" sz="1050" b="0" u="none" strike="noStrike" dirty="0">
                          <a:solidFill>
                            <a:srgbClr val="000000"/>
                          </a:solidFill>
                          <a:effectLst/>
                        </a:rPr>
                        <a:t>跨类目拉新</a:t>
                      </a:r>
                      <a:endParaRPr lang="zh-CN" altLang="en-US" sz="1050" b="0"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en-US" altLang="zh-CN" sz="1000" b="0" u="none" strike="noStrike" dirty="0">
                          <a:solidFill>
                            <a:srgbClr val="000000"/>
                          </a:solidFill>
                          <a:effectLst/>
                        </a:rPr>
                        <a:t>30</a:t>
                      </a:r>
                      <a:r>
                        <a:rPr lang="zh-CN" altLang="en-US" sz="1000" b="0" u="none" strike="noStrike" dirty="0">
                          <a:solidFill>
                            <a:srgbClr val="000000"/>
                          </a:solidFill>
                          <a:effectLst/>
                        </a:rPr>
                        <a:t>天浏览</a:t>
                      </a:r>
                      <a:r>
                        <a:rPr lang="en-US" altLang="zh-CN" sz="1000" b="0" u="none" strike="noStrike" dirty="0">
                          <a:solidFill>
                            <a:srgbClr val="000000"/>
                          </a:solidFill>
                          <a:effectLst/>
                        </a:rPr>
                        <a:t>/</a:t>
                      </a:r>
                      <a:r>
                        <a:rPr lang="zh-CN" altLang="en-US" sz="1000" b="0" u="none" strike="noStrike" dirty="0">
                          <a:solidFill>
                            <a:srgbClr val="000000"/>
                          </a:solidFill>
                          <a:effectLst/>
                        </a:rPr>
                        <a:t>加购</a:t>
                      </a:r>
                      <a:r>
                        <a:rPr lang="en-US" altLang="zh-CN" sz="1000" b="0" u="none" strike="noStrike" dirty="0">
                          <a:solidFill>
                            <a:srgbClr val="000000"/>
                          </a:solidFill>
                          <a:effectLst/>
                        </a:rPr>
                        <a:t>-</a:t>
                      </a:r>
                      <a:r>
                        <a:rPr lang="zh-CN" altLang="en-US" sz="1000" b="0" u="none" strike="noStrike" dirty="0">
                          <a:solidFill>
                            <a:srgbClr val="000000"/>
                          </a:solidFill>
                          <a:effectLst/>
                        </a:rPr>
                        <a:t>医疗保健∩男∩中高价∩</a:t>
                      </a:r>
                      <a:r>
                        <a:rPr lang="en-US" altLang="zh-CN" sz="1000" b="0" u="none" strike="noStrike" dirty="0">
                          <a:solidFill>
                            <a:srgbClr val="000000"/>
                          </a:solidFill>
                          <a:effectLst/>
                        </a:rPr>
                        <a:t>60</a:t>
                      </a:r>
                      <a:r>
                        <a:rPr lang="zh-CN" altLang="en-US" sz="1000" b="0" u="none" strike="noStrike" dirty="0">
                          <a:solidFill>
                            <a:srgbClr val="000000"/>
                          </a:solidFill>
                          <a:effectLst/>
                        </a:rPr>
                        <a:t>天未购香水</a:t>
                      </a:r>
                      <a:endParaRPr lang="zh-CN" altLang="en-US" sz="1000" b="0"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en-US" altLang="zh-CN" sz="800" b="0" u="none" strike="noStrike" dirty="0">
                          <a:solidFill>
                            <a:srgbClr val="000000"/>
                          </a:solidFill>
                          <a:effectLst/>
                        </a:rPr>
                        <a:t>13915</a:t>
                      </a:r>
                      <a:endParaRPr lang="en-US" altLang="zh-CN" sz="800" b="0"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dirty="0">
                          <a:solidFill>
                            <a:srgbClr val="000000"/>
                          </a:solidFill>
                          <a:effectLst/>
                        </a:rPr>
                        <a:t>248</a:t>
                      </a:r>
                      <a:endParaRPr lang="en-US" altLang="zh-CN" sz="800" b="0"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dirty="0">
                          <a:solidFill>
                            <a:srgbClr val="000000"/>
                          </a:solidFill>
                          <a:effectLst/>
                        </a:rPr>
                        <a:t>2309.37</a:t>
                      </a:r>
                      <a:endParaRPr lang="en-US" altLang="zh-CN" sz="800" b="0"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dirty="0">
                          <a:solidFill>
                            <a:srgbClr val="000000"/>
                          </a:solidFill>
                          <a:effectLst/>
                        </a:rPr>
                        <a:t>43</a:t>
                      </a:r>
                      <a:endParaRPr lang="en-US" altLang="zh-CN" sz="800" b="0"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dirty="0">
                          <a:solidFill>
                            <a:srgbClr val="000000"/>
                          </a:solidFill>
                          <a:effectLst/>
                        </a:rPr>
                        <a:t>9</a:t>
                      </a:r>
                      <a:endParaRPr lang="en-US" altLang="zh-CN" sz="800" b="0"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2070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9.311976</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0.017822</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a:solidFill>
                            <a:srgbClr val="000000"/>
                          </a:solidFill>
                          <a:effectLst/>
                        </a:rPr>
                        <a:t>0.03629</a:t>
                      </a:r>
                      <a:endParaRPr lang="en-US" altLang="zh-CN" sz="8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0.896348</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l" fontAlgn="ctr"/>
                      <a:r>
                        <a:rPr lang="en-US" altLang="zh-CN" sz="900" b="0" u="none" strike="noStrike" dirty="0">
                          <a:solidFill>
                            <a:srgbClr val="000000"/>
                          </a:solidFill>
                          <a:effectLst/>
                        </a:rPr>
                        <a:t>1) </a:t>
                      </a:r>
                      <a:r>
                        <a:rPr lang="zh-CN" altLang="en-US" sz="900" b="0" u="none" strike="noStrike" dirty="0">
                          <a:solidFill>
                            <a:srgbClr val="000000"/>
                          </a:solidFill>
                          <a:effectLst/>
                        </a:rPr>
                        <a:t>预算调整建议：</a:t>
                      </a:r>
                      <a:r>
                        <a:rPr lang="en-US" altLang="zh-CN" sz="900" b="0" u="none" strike="noStrike" dirty="0">
                          <a:solidFill>
                            <a:srgbClr val="000000"/>
                          </a:solidFill>
                          <a:effectLst/>
                        </a:rPr>
                        <a:t>-20%  </a:t>
                      </a:r>
                      <a:br>
                        <a:rPr lang="en-US" altLang="zh-CN" sz="900" b="0" u="none" strike="noStrike" dirty="0">
                          <a:solidFill>
                            <a:srgbClr val="000000"/>
                          </a:solidFill>
                          <a:effectLst/>
                        </a:rPr>
                      </a:br>
                      <a:r>
                        <a:rPr lang="zh-CN" altLang="en-US" sz="900" b="0" u="none" strike="noStrike" dirty="0">
                          <a:solidFill>
                            <a:srgbClr val="000000"/>
                          </a:solidFill>
                          <a:effectLst/>
                        </a:rPr>
                        <a:t>计算公式：</a:t>
                      </a:r>
                      <a:r>
                        <a:rPr lang="en-US" altLang="zh-CN" sz="900" b="0" u="none" strike="noStrike" dirty="0">
                          <a:solidFill>
                            <a:srgbClr val="000000"/>
                          </a:solidFill>
                          <a:effectLst/>
                        </a:rPr>
                        <a:t>(</a:t>
                      </a:r>
                      <a:r>
                        <a:rPr lang="zh-CN" altLang="en-US" sz="900" b="0" u="none" strike="noStrike" dirty="0">
                          <a:solidFill>
                            <a:srgbClr val="000000"/>
                          </a:solidFill>
                          <a:effectLst/>
                        </a:rPr>
                        <a:t>目标</a:t>
                      </a:r>
                      <a:r>
                        <a:rPr lang="en-US" altLang="zh-CN" sz="900" b="0" u="none" strike="noStrike" dirty="0">
                          <a:solidFill>
                            <a:srgbClr val="000000"/>
                          </a:solidFill>
                          <a:effectLst/>
                        </a:rPr>
                        <a:t>ROI 3.1 - </a:t>
                      </a:r>
                      <a:r>
                        <a:rPr lang="zh-CN" altLang="en-US" sz="900" b="0" u="none" strike="noStrike" dirty="0">
                          <a:solidFill>
                            <a:srgbClr val="000000"/>
                          </a:solidFill>
                          <a:effectLst/>
                        </a:rPr>
                        <a:t>实际</a:t>
                      </a:r>
                      <a:r>
                        <a:rPr lang="en-US" altLang="zh-CN" sz="900" b="0" u="none" strike="noStrike" dirty="0">
                          <a:solidFill>
                            <a:srgbClr val="000000"/>
                          </a:solidFill>
                          <a:effectLst/>
                        </a:rPr>
                        <a:t>ROI 0.896)/</a:t>
                      </a:r>
                      <a:r>
                        <a:rPr lang="zh-CN" altLang="en-US" sz="900" b="0" u="none" strike="noStrike" dirty="0">
                          <a:solidFill>
                            <a:srgbClr val="000000"/>
                          </a:solidFill>
                          <a:effectLst/>
                        </a:rPr>
                        <a:t>目标</a:t>
                      </a:r>
                      <a:r>
                        <a:rPr lang="en-US" altLang="zh-CN" sz="900" b="0" u="none" strike="noStrike" dirty="0">
                          <a:solidFill>
                            <a:srgbClr val="000000"/>
                          </a:solidFill>
                          <a:effectLst/>
                        </a:rPr>
                        <a:t>ROI ×100% = -71.0%</a:t>
                      </a:r>
                      <a:r>
                        <a:rPr lang="zh-CN" altLang="en-US" sz="900" b="0" u="none" strike="noStrike" dirty="0">
                          <a:solidFill>
                            <a:srgbClr val="000000"/>
                          </a:solidFill>
                          <a:effectLst/>
                        </a:rPr>
                        <a:t>偏差量级</a:t>
                      </a:r>
                      <a:r>
                        <a:rPr lang="en-US" altLang="zh-CN" sz="900" b="0" u="none" strike="noStrike" dirty="0">
                          <a:solidFill>
                            <a:srgbClr val="000000"/>
                          </a:solidFill>
                          <a:effectLst/>
                        </a:rPr>
                        <a:t>, </a:t>
                      </a:r>
                      <a:r>
                        <a:rPr lang="zh-CN" altLang="en-US" sz="900" b="0" u="none" strike="noStrike" dirty="0">
                          <a:solidFill>
                            <a:srgbClr val="000000"/>
                          </a:solidFill>
                          <a:effectLst/>
                        </a:rPr>
                        <a:t>结合同类目医疗保健类可观测阈值取保守减投</a:t>
                      </a:r>
                      <a:r>
                        <a:rPr lang="en-US" altLang="zh-CN" sz="900" b="0" u="none" strike="noStrike" dirty="0">
                          <a:solidFill>
                            <a:srgbClr val="000000"/>
                          </a:solidFill>
                          <a:effectLst/>
                        </a:rPr>
                        <a:t>20%</a:t>
                      </a:r>
                      <a:br>
                        <a:rPr lang="en-US" altLang="zh-CN" sz="900" b="0" u="none" strike="noStrike" dirty="0">
                          <a:solidFill>
                            <a:srgbClr val="000000"/>
                          </a:solidFill>
                          <a:effectLst/>
                        </a:rPr>
                      </a:br>
                      <a:r>
                        <a:rPr lang="en-US" altLang="zh-CN" sz="900" b="0" u="none" strike="noStrike" dirty="0">
                          <a:solidFill>
                            <a:srgbClr val="000000"/>
                          </a:solidFill>
                          <a:effectLst/>
                        </a:rPr>
                        <a:t>2) CPC</a:t>
                      </a:r>
                      <a:r>
                        <a:rPr lang="zh-CN" altLang="en-US" sz="900" b="0" u="none" strike="noStrike" dirty="0">
                          <a:solidFill>
                            <a:srgbClr val="000000"/>
                          </a:solidFill>
                          <a:effectLst/>
                        </a:rPr>
                        <a:t>分析及策略：当前</a:t>
                      </a:r>
                      <a:r>
                        <a:rPr lang="en-US" altLang="zh-CN" sz="900" b="0" u="none" strike="noStrike" dirty="0">
                          <a:solidFill>
                            <a:srgbClr val="000000"/>
                          </a:solidFill>
                          <a:effectLst/>
                        </a:rPr>
                        <a:t>CPC 9.31</a:t>
                      </a:r>
                      <a:r>
                        <a:rPr lang="zh-CN" altLang="en-US" sz="900" b="0" u="none" strike="noStrike" dirty="0">
                          <a:solidFill>
                            <a:srgbClr val="000000"/>
                          </a:solidFill>
                          <a:effectLst/>
                        </a:rPr>
                        <a:t>元高于男类均值</a:t>
                      </a:r>
                      <a:r>
                        <a:rPr lang="en-US" altLang="zh-CN" sz="900" b="0" u="none" strike="noStrike" dirty="0">
                          <a:solidFill>
                            <a:srgbClr val="000000"/>
                          </a:solidFill>
                          <a:effectLst/>
                        </a:rPr>
                        <a:t>7-8</a:t>
                      </a:r>
                      <a:r>
                        <a:rPr lang="zh-CN" altLang="en-US" sz="900" b="0" u="none" strike="noStrike" dirty="0">
                          <a:solidFill>
                            <a:srgbClr val="000000"/>
                          </a:solidFill>
                          <a:effectLst/>
                        </a:rPr>
                        <a:t>元区间</a:t>
                      </a:r>
                      <a:r>
                        <a:rPr lang="en-US" altLang="zh-CN" sz="900" b="0" u="none" strike="noStrike" dirty="0">
                          <a:solidFill>
                            <a:srgbClr val="000000"/>
                          </a:solidFill>
                          <a:effectLst/>
                        </a:rPr>
                        <a:t>, </a:t>
                      </a:r>
                      <a:r>
                        <a:rPr lang="zh-CN" altLang="en-US" sz="900" b="0" u="none" strike="noStrike" dirty="0">
                          <a:solidFill>
                            <a:srgbClr val="000000"/>
                          </a:solidFill>
                          <a:effectLst/>
                        </a:rPr>
                        <a:t>需降低出价至</a:t>
                      </a:r>
                      <a:r>
                        <a:rPr lang="en-US" altLang="zh-CN" sz="900" b="0" u="none" strike="noStrike" dirty="0">
                          <a:solidFill>
                            <a:srgbClr val="000000"/>
                          </a:solidFill>
                          <a:effectLst/>
                        </a:rPr>
                        <a:t>7.5</a:t>
                      </a:r>
                      <a:r>
                        <a:rPr lang="zh-CN" altLang="en-US" sz="900" b="0" u="none" strike="noStrike" dirty="0">
                          <a:solidFill>
                            <a:srgbClr val="000000"/>
                          </a:solidFill>
                          <a:effectLst/>
                        </a:rPr>
                        <a:t>元测试</a:t>
                      </a:r>
                      <a:r>
                        <a:rPr lang="en-US" altLang="zh-CN" sz="900" b="0" u="none" strike="noStrike" dirty="0">
                          <a:solidFill>
                            <a:srgbClr val="000000"/>
                          </a:solidFill>
                          <a:effectLst/>
                        </a:rPr>
                        <a:t>, </a:t>
                      </a:r>
                      <a:r>
                        <a:rPr lang="zh-CN" altLang="en-US" sz="900" b="0" u="none" strike="noStrike" dirty="0">
                          <a:solidFill>
                            <a:srgbClr val="000000"/>
                          </a:solidFill>
                          <a:effectLst/>
                        </a:rPr>
                        <a:t>配合动态竞价控制流量质量</a:t>
                      </a:r>
                      <a:br>
                        <a:rPr lang="zh-CN" altLang="en-US" sz="900" b="0" u="none" strike="noStrike" dirty="0">
                          <a:solidFill>
                            <a:srgbClr val="000000"/>
                          </a:solidFill>
                          <a:effectLst/>
                        </a:rPr>
                      </a:br>
                      <a:r>
                        <a:rPr lang="en-US" altLang="zh-CN" sz="900" b="0" u="none" strike="noStrike" dirty="0">
                          <a:solidFill>
                            <a:srgbClr val="000000"/>
                          </a:solidFill>
                          <a:effectLst/>
                        </a:rPr>
                        <a:t>3) CTR</a:t>
                      </a:r>
                      <a:r>
                        <a:rPr lang="zh-CN" altLang="en-US" sz="900" b="0" u="none" strike="noStrike" dirty="0">
                          <a:solidFill>
                            <a:srgbClr val="000000"/>
                          </a:solidFill>
                          <a:effectLst/>
                        </a:rPr>
                        <a:t>分析及策略：</a:t>
                      </a:r>
                      <a:r>
                        <a:rPr lang="en-US" altLang="zh-CN" sz="900" b="0" u="none" strike="noStrike" dirty="0">
                          <a:solidFill>
                            <a:srgbClr val="000000"/>
                          </a:solidFill>
                          <a:effectLst/>
                        </a:rPr>
                        <a:t>CTR 1.78%</a:t>
                      </a:r>
                      <a:r>
                        <a:rPr lang="zh-CN" altLang="en-US" sz="900" b="0" u="none" strike="noStrike" dirty="0">
                          <a:solidFill>
                            <a:srgbClr val="000000"/>
                          </a:solidFill>
                          <a:effectLst/>
                        </a:rPr>
                        <a:t>低于美妆行业</a:t>
                      </a:r>
                      <a:r>
                        <a:rPr lang="en-US" altLang="zh-CN" sz="900" b="0" u="none" strike="noStrike" dirty="0">
                          <a:solidFill>
                            <a:srgbClr val="000000"/>
                          </a:solidFill>
                          <a:effectLst/>
                        </a:rPr>
                        <a:t>2.5%</a:t>
                      </a:r>
                      <a:r>
                        <a:rPr lang="zh-CN" altLang="en-US" sz="900" b="0" u="none" strike="noStrike" dirty="0">
                          <a:solidFill>
                            <a:srgbClr val="000000"/>
                          </a:solidFill>
                          <a:effectLst/>
                        </a:rPr>
                        <a:t>基准值</a:t>
                      </a:r>
                      <a:r>
                        <a:rPr lang="en-US" altLang="zh-CN" sz="900" b="0" u="none" strike="noStrike" dirty="0">
                          <a:solidFill>
                            <a:srgbClr val="000000"/>
                          </a:solidFill>
                          <a:effectLst/>
                        </a:rPr>
                        <a:t>, </a:t>
                      </a:r>
                      <a:r>
                        <a:rPr lang="zh-CN" altLang="en-US" sz="900" b="0" u="none" strike="noStrike" dirty="0">
                          <a:solidFill>
                            <a:srgbClr val="000000"/>
                          </a:solidFill>
                          <a:effectLst/>
                        </a:rPr>
                        <a:t>需优化创意素材强化圣诞礼赠场景</a:t>
                      </a:r>
                      <a:r>
                        <a:rPr lang="en-US" altLang="zh-CN" sz="900" b="0" u="none" strike="noStrike" dirty="0">
                          <a:solidFill>
                            <a:srgbClr val="000000"/>
                          </a:solidFill>
                          <a:effectLst/>
                        </a:rPr>
                        <a:t>+</a:t>
                      </a:r>
                      <a:r>
                        <a:rPr lang="zh-CN" altLang="en-US" sz="900" b="0" u="none" strike="noStrike" dirty="0">
                          <a:solidFill>
                            <a:srgbClr val="000000"/>
                          </a:solidFill>
                          <a:effectLst/>
                        </a:rPr>
                        <a:t>男士香调视觉卖点</a:t>
                      </a:r>
                      <a:br>
                        <a:rPr lang="zh-CN" altLang="en-US" sz="900" b="0" u="none" strike="noStrike" dirty="0">
                          <a:solidFill>
                            <a:srgbClr val="000000"/>
                          </a:solidFill>
                          <a:effectLst/>
                        </a:rPr>
                      </a:br>
                      <a:r>
                        <a:rPr lang="en-US" altLang="zh-CN" sz="900" b="0" u="none" strike="noStrike" dirty="0">
                          <a:solidFill>
                            <a:srgbClr val="000000"/>
                          </a:solidFill>
                          <a:effectLst/>
                        </a:rPr>
                        <a:t>4) CVR</a:t>
                      </a:r>
                      <a:r>
                        <a:rPr lang="zh-CN" altLang="en-US" sz="900" b="0" u="none" strike="noStrike" dirty="0">
                          <a:solidFill>
                            <a:srgbClr val="000000"/>
                          </a:solidFill>
                          <a:effectLst/>
                        </a:rPr>
                        <a:t>分析及策略：</a:t>
                      </a:r>
                      <a:r>
                        <a:rPr lang="en-US" altLang="zh-CN" sz="900" b="0" u="none" strike="noStrike" dirty="0">
                          <a:solidFill>
                            <a:srgbClr val="000000"/>
                          </a:solidFill>
                          <a:effectLst/>
                        </a:rPr>
                        <a:t>CVR 3.63%</a:t>
                      </a:r>
                      <a:r>
                        <a:rPr lang="zh-CN" altLang="en-US" sz="900" b="0" u="none" strike="noStrike" dirty="0">
                          <a:solidFill>
                            <a:srgbClr val="000000"/>
                          </a:solidFill>
                          <a:effectLst/>
                        </a:rPr>
                        <a:t>对比男类香水均值</a:t>
                      </a:r>
                      <a:r>
                        <a:rPr lang="en-US" altLang="zh-CN" sz="900" b="0" u="none" strike="noStrike" dirty="0">
                          <a:solidFill>
                            <a:srgbClr val="000000"/>
                          </a:solidFill>
                          <a:effectLst/>
                        </a:rPr>
                        <a:t>5%</a:t>
                      </a:r>
                      <a:r>
                        <a:rPr lang="zh-CN" altLang="en-US" sz="900" b="0" u="none" strike="noStrike" dirty="0">
                          <a:solidFill>
                            <a:srgbClr val="000000"/>
                          </a:solidFill>
                          <a:effectLst/>
                        </a:rPr>
                        <a:t>有提升空间</a:t>
                      </a:r>
                      <a:r>
                        <a:rPr lang="en-US" altLang="zh-CN" sz="900" b="0" u="none" strike="noStrike" dirty="0">
                          <a:solidFill>
                            <a:srgbClr val="000000"/>
                          </a:solidFill>
                          <a:effectLst/>
                        </a:rPr>
                        <a:t>, </a:t>
                      </a:r>
                      <a:r>
                        <a:rPr lang="zh-CN" altLang="en-US" sz="900" b="0" u="none" strike="noStrike" dirty="0">
                          <a:solidFill>
                            <a:srgbClr val="000000"/>
                          </a:solidFill>
                          <a:effectLst/>
                        </a:rPr>
                        <a:t>落地页应增加男士限定礼盒组合装及</a:t>
                      </a:r>
                      <a:r>
                        <a:rPr lang="en-US" altLang="zh-CN" sz="900" b="0" u="none" strike="noStrike" dirty="0">
                          <a:solidFill>
                            <a:srgbClr val="000000"/>
                          </a:solidFill>
                          <a:effectLst/>
                        </a:rPr>
                        <a:t>60</a:t>
                      </a:r>
                      <a:r>
                        <a:rPr lang="zh-CN" altLang="en-US" sz="900" b="0" u="none" strike="noStrike" dirty="0">
                          <a:solidFill>
                            <a:srgbClr val="000000"/>
                          </a:solidFill>
                          <a:effectLst/>
                        </a:rPr>
                        <a:t>天未购专属折扣激励</a:t>
                      </a:r>
                      <a:br>
                        <a:rPr lang="zh-CN" altLang="en-US" sz="900" b="0" u="none" strike="noStrike" dirty="0">
                          <a:solidFill>
                            <a:srgbClr val="000000"/>
                          </a:solidFill>
                          <a:effectLst/>
                        </a:rPr>
                      </a:br>
                      <a:r>
                        <a:rPr lang="en-US" altLang="zh-CN" sz="900" b="0" u="none" strike="noStrike" dirty="0">
                          <a:solidFill>
                            <a:srgbClr val="000000"/>
                          </a:solidFill>
                          <a:effectLst/>
                        </a:rPr>
                        <a:t>5) ROI</a:t>
                      </a:r>
                      <a:r>
                        <a:rPr lang="zh-CN" altLang="en-US" sz="900" b="0" u="none" strike="noStrike" dirty="0">
                          <a:solidFill>
                            <a:srgbClr val="000000"/>
                          </a:solidFill>
                          <a:effectLst/>
                        </a:rPr>
                        <a:t>分析及策略：当前</a:t>
                      </a:r>
                      <a:r>
                        <a:rPr lang="en-US" altLang="zh-CN" sz="900" b="0" u="none" strike="noStrike" dirty="0">
                          <a:solidFill>
                            <a:srgbClr val="000000"/>
                          </a:solidFill>
                          <a:effectLst/>
                        </a:rPr>
                        <a:t>ROI 0.896</a:t>
                      </a:r>
                      <a:r>
                        <a:rPr lang="zh-CN" altLang="en-US" sz="900" b="0" u="none" strike="noStrike" dirty="0">
                          <a:solidFill>
                            <a:srgbClr val="000000"/>
                          </a:solidFill>
                          <a:effectLst/>
                        </a:rPr>
                        <a:t>显著低于男类均值</a:t>
                      </a:r>
                      <a:r>
                        <a:rPr lang="en-US" altLang="zh-CN" sz="900" b="0" u="none" strike="noStrike" dirty="0">
                          <a:solidFill>
                            <a:srgbClr val="000000"/>
                          </a:solidFill>
                          <a:effectLst/>
                        </a:rPr>
                        <a:t>3.1, </a:t>
                      </a:r>
                      <a:r>
                        <a:rPr lang="zh-CN" altLang="en-US" sz="900" b="0" u="none" strike="noStrike" dirty="0">
                          <a:solidFill>
                            <a:srgbClr val="000000"/>
                          </a:solidFill>
                          <a:effectLst/>
                        </a:rPr>
                        <a:t>需暂停长周期未购标签</a:t>
                      </a:r>
                      <a:r>
                        <a:rPr lang="en-US" altLang="zh-CN" sz="900" b="0" u="none" strike="noStrike" dirty="0">
                          <a:solidFill>
                            <a:srgbClr val="000000"/>
                          </a:solidFill>
                          <a:effectLst/>
                        </a:rPr>
                        <a:t>, </a:t>
                      </a:r>
                      <a:r>
                        <a:rPr lang="zh-CN" altLang="en-US" sz="900" b="0" u="none" strike="noStrike" dirty="0">
                          <a:solidFill>
                            <a:srgbClr val="000000"/>
                          </a:solidFill>
                          <a:effectLst/>
                        </a:rPr>
                        <a:t>叠加近</a:t>
                      </a:r>
                      <a:r>
                        <a:rPr lang="en-US" altLang="zh-CN" sz="900" b="0" u="none" strike="noStrike" dirty="0">
                          <a:solidFill>
                            <a:srgbClr val="000000"/>
                          </a:solidFill>
                          <a:effectLst/>
                        </a:rPr>
                        <a:t>15</a:t>
                      </a:r>
                      <a:r>
                        <a:rPr lang="zh-CN" altLang="en-US" sz="900" b="0" u="none" strike="noStrike" dirty="0">
                          <a:solidFill>
                            <a:srgbClr val="000000"/>
                          </a:solidFill>
                          <a:effectLst/>
                        </a:rPr>
                        <a:t>天搜索</a:t>
                      </a:r>
                      <a:r>
                        <a:rPr lang="en-US" altLang="zh-CN" sz="900" b="0" u="none" strike="noStrike" dirty="0">
                          <a:solidFill>
                            <a:srgbClr val="000000"/>
                          </a:solidFill>
                          <a:effectLst/>
                        </a:rPr>
                        <a:t>/</a:t>
                      </a:r>
                      <a:r>
                        <a:rPr lang="zh-CN" altLang="en-US" sz="900" b="0" u="none" strike="noStrike" dirty="0">
                          <a:solidFill>
                            <a:srgbClr val="000000"/>
                          </a:solidFill>
                          <a:effectLst/>
                        </a:rPr>
                        <a:t>收藏行为数据提升购买意向</a:t>
                      </a:r>
                      <a:br>
                        <a:rPr lang="zh-CN" altLang="en-US" sz="900" b="0" u="none" strike="noStrike" dirty="0">
                          <a:solidFill>
                            <a:srgbClr val="000000"/>
                          </a:solidFill>
                          <a:effectLst/>
                        </a:rPr>
                      </a:br>
                      <a:r>
                        <a:rPr lang="en-US" altLang="zh-CN" sz="900" b="0" u="none" strike="noStrike" dirty="0">
                          <a:solidFill>
                            <a:srgbClr val="000000"/>
                          </a:solidFill>
                          <a:effectLst/>
                        </a:rPr>
                        <a:t>6) </a:t>
                      </a:r>
                      <a:r>
                        <a:rPr lang="zh-CN" altLang="en-US" sz="900" b="0" u="none" strike="noStrike" dirty="0">
                          <a:solidFill>
                            <a:srgbClr val="000000"/>
                          </a:solidFill>
                          <a:effectLst/>
                        </a:rPr>
                        <a:t>人群包迭代建议：保留医疗保健交叉标签但缩短行为周期至</a:t>
                      </a:r>
                      <a:r>
                        <a:rPr lang="en-US" altLang="zh-CN" sz="900" b="0" u="none" strike="noStrike" dirty="0">
                          <a:solidFill>
                            <a:srgbClr val="000000"/>
                          </a:solidFill>
                          <a:effectLst/>
                        </a:rPr>
                        <a:t>15</a:t>
                      </a:r>
                      <a:r>
                        <a:rPr lang="zh-CN" altLang="en-US" sz="900" b="0" u="none" strike="noStrike" dirty="0">
                          <a:solidFill>
                            <a:srgbClr val="000000"/>
                          </a:solidFill>
                          <a:effectLst/>
                        </a:rPr>
                        <a:t>天浏览加购</a:t>
                      </a:r>
                      <a:r>
                        <a:rPr lang="en-US" altLang="zh-CN" sz="900" b="0" u="none" strike="noStrike" dirty="0">
                          <a:solidFill>
                            <a:srgbClr val="000000"/>
                          </a:solidFill>
                          <a:effectLst/>
                        </a:rPr>
                        <a:t>, </a:t>
                      </a:r>
                      <a:r>
                        <a:rPr lang="zh-CN" altLang="en-US" sz="900" b="0" u="none" strike="noStrike" dirty="0">
                          <a:solidFill>
                            <a:srgbClr val="000000"/>
                          </a:solidFill>
                          <a:effectLst/>
                        </a:rPr>
                        <a:t>新增数码</a:t>
                      </a:r>
                      <a:r>
                        <a:rPr lang="en-US" altLang="zh-CN" sz="900" b="0" u="none" strike="noStrike" dirty="0">
                          <a:solidFill>
                            <a:srgbClr val="000000"/>
                          </a:solidFill>
                          <a:effectLst/>
                        </a:rPr>
                        <a:t>/</a:t>
                      </a:r>
                      <a:r>
                        <a:rPr lang="zh-CN" altLang="en-US" sz="900" b="0" u="none" strike="noStrike" dirty="0">
                          <a:solidFill>
                            <a:srgbClr val="000000"/>
                          </a:solidFill>
                          <a:effectLst/>
                        </a:rPr>
                        <a:t>运动户外类目联合圈选</a:t>
                      </a:r>
                      <a:r>
                        <a:rPr lang="en-US" altLang="zh-CN" sz="900" b="0" u="none" strike="noStrike" dirty="0">
                          <a:solidFill>
                            <a:srgbClr val="000000"/>
                          </a:solidFill>
                          <a:effectLst/>
                        </a:rPr>
                        <a:t>; </a:t>
                      </a:r>
                      <a:r>
                        <a:rPr lang="zh-CN" altLang="en-US" sz="900" b="0" u="none" strike="noStrike" dirty="0">
                          <a:solidFill>
                            <a:srgbClr val="000000"/>
                          </a:solidFill>
                          <a:effectLst/>
                        </a:rPr>
                        <a:t>增加价格敏感度分层测试</a:t>
                      </a:r>
                      <a:r>
                        <a:rPr lang="en-US" altLang="zh-CN" sz="900" b="0" u="none" strike="noStrike" dirty="0">
                          <a:solidFill>
                            <a:srgbClr val="000000"/>
                          </a:solidFill>
                          <a:effectLst/>
                        </a:rPr>
                        <a:t>(</a:t>
                      </a:r>
                      <a:r>
                        <a:rPr lang="zh-CN" altLang="en-US" sz="900" b="0" u="none" strike="noStrike" dirty="0">
                          <a:solidFill>
                            <a:srgbClr val="000000"/>
                          </a:solidFill>
                          <a:effectLst/>
                        </a:rPr>
                        <a:t>中高价</a:t>
                      </a:r>
                      <a:r>
                        <a:rPr lang="en-US" altLang="zh-CN" sz="900" b="0" u="none" strike="noStrike" dirty="0">
                          <a:solidFill>
                            <a:srgbClr val="000000"/>
                          </a:solidFill>
                          <a:effectLst/>
                        </a:rPr>
                        <a:t>/</a:t>
                      </a:r>
                      <a:r>
                        <a:rPr lang="zh-CN" altLang="en-US" sz="900" b="0" u="none" strike="noStrike" dirty="0">
                          <a:solidFill>
                            <a:srgbClr val="000000"/>
                          </a:solidFill>
                          <a:effectLst/>
                        </a:rPr>
                        <a:t>高价</a:t>
                      </a:r>
                      <a:r>
                        <a:rPr lang="en-US" altLang="zh-CN" sz="900" b="0" u="none" strike="noStrike" dirty="0">
                          <a:solidFill>
                            <a:srgbClr val="000000"/>
                          </a:solidFill>
                          <a:effectLst/>
                        </a:rPr>
                        <a:t>), </a:t>
                      </a:r>
                      <a:r>
                        <a:rPr lang="zh-CN" altLang="en-US" sz="900" b="0" u="none" strike="noStrike" dirty="0">
                          <a:solidFill>
                            <a:srgbClr val="000000"/>
                          </a:solidFill>
                          <a:effectLst/>
                        </a:rPr>
                        <a:t>补充圣诞关键词搜索人群交集</a:t>
                      </a:r>
                      <a:r>
                        <a:rPr lang="en-US" altLang="zh-CN" sz="900" b="0" u="none" strike="noStrike" dirty="0">
                          <a:solidFill>
                            <a:srgbClr val="000000"/>
                          </a:solidFill>
                          <a:effectLst/>
                        </a:rPr>
                        <a:t>; </a:t>
                      </a:r>
                      <a:r>
                        <a:rPr lang="zh-CN" altLang="en-US" sz="900" b="0" u="none" strike="noStrike" dirty="0">
                          <a:solidFill>
                            <a:srgbClr val="000000"/>
                          </a:solidFill>
                          <a:effectLst/>
                        </a:rPr>
                        <a:t>建立</a:t>
                      </a:r>
                      <a:r>
                        <a:rPr lang="en-US" altLang="zh-CN" sz="900" b="0" u="none" strike="noStrike" dirty="0">
                          <a:solidFill>
                            <a:srgbClr val="000000"/>
                          </a:solidFill>
                          <a:effectLst/>
                        </a:rPr>
                        <a:t>A/B</a:t>
                      </a:r>
                      <a:r>
                        <a:rPr lang="zh-CN" altLang="en-US" sz="900" b="0" u="none" strike="noStrike" dirty="0">
                          <a:solidFill>
                            <a:srgbClr val="000000"/>
                          </a:solidFill>
                          <a:effectLst/>
                        </a:rPr>
                        <a:t>对照组验证香水复购唤醒机制有效性</a:t>
                      </a:r>
                      <a:endParaRPr lang="zh-CN" altLang="en-US" sz="900" b="0"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tc>
                <a:extLst>
                  <a:ext uri="{0D108BD9-81ED-4DB2-BD59-A6C34878D82A}">
                    <a16:rowId xmlns:a16="http://schemas.microsoft.com/office/drawing/2014/main" val="4161371951"/>
                  </a:ext>
                </a:extLst>
              </a:tr>
              <a:tr h="1678416">
                <a:tc>
                  <a:txBody>
                    <a:bodyPr/>
                    <a:lstStyle/>
                    <a:p>
                      <a:pPr algn="ctr" fontAlgn="ctr"/>
                      <a:r>
                        <a:rPr lang="zh-CN" altLang="en-US" sz="1050" b="0" u="none" strike="noStrike">
                          <a:solidFill>
                            <a:srgbClr val="000000"/>
                          </a:solidFill>
                          <a:effectLst/>
                        </a:rPr>
                        <a:t>跨类目拉新</a:t>
                      </a:r>
                      <a:endParaRPr lang="zh-CN" altLang="en-US" sz="1050" b="0" i="0" u="none" strike="noStrike">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en-US" altLang="zh-CN" sz="1000" b="0" u="none" strike="noStrike">
                          <a:solidFill>
                            <a:srgbClr val="000000"/>
                          </a:solidFill>
                          <a:effectLst/>
                        </a:rPr>
                        <a:t>30</a:t>
                      </a:r>
                      <a:r>
                        <a:rPr lang="zh-CN" altLang="en-US" sz="1000" b="0" u="none" strike="noStrike">
                          <a:solidFill>
                            <a:srgbClr val="000000"/>
                          </a:solidFill>
                          <a:effectLst/>
                        </a:rPr>
                        <a:t>天浏览</a:t>
                      </a:r>
                      <a:r>
                        <a:rPr lang="en-US" altLang="zh-CN" sz="1000" b="0" u="none" strike="noStrike">
                          <a:solidFill>
                            <a:srgbClr val="000000"/>
                          </a:solidFill>
                          <a:effectLst/>
                        </a:rPr>
                        <a:t>-</a:t>
                      </a:r>
                      <a:r>
                        <a:rPr lang="zh-CN" altLang="en-US" sz="1000" b="0" u="none" strike="noStrike">
                          <a:solidFill>
                            <a:srgbClr val="000000"/>
                          </a:solidFill>
                          <a:effectLst/>
                        </a:rPr>
                        <a:t>笔类</a:t>
                      </a:r>
                      <a:r>
                        <a:rPr lang="en-US" altLang="zh-CN" sz="1000" b="0" u="none" strike="noStrike">
                          <a:solidFill>
                            <a:srgbClr val="000000"/>
                          </a:solidFill>
                          <a:effectLst/>
                        </a:rPr>
                        <a:t>/</a:t>
                      </a:r>
                      <a:r>
                        <a:rPr lang="zh-CN" altLang="en-US" sz="1000" b="0" u="none" strike="noStrike">
                          <a:solidFill>
                            <a:srgbClr val="000000"/>
                          </a:solidFill>
                          <a:effectLst/>
                        </a:rPr>
                        <a:t>书写工具∩</a:t>
                      </a:r>
                      <a:r>
                        <a:rPr lang="en-US" altLang="zh-CN" sz="1000" b="0" u="none" strike="noStrike">
                          <a:solidFill>
                            <a:srgbClr val="000000"/>
                          </a:solidFill>
                          <a:effectLst/>
                        </a:rPr>
                        <a:t>15</a:t>
                      </a:r>
                      <a:r>
                        <a:rPr lang="zh-CN" altLang="en-US" sz="1000" b="0" u="none" strike="noStrike">
                          <a:solidFill>
                            <a:srgbClr val="000000"/>
                          </a:solidFill>
                          <a:effectLst/>
                        </a:rPr>
                        <a:t>天香水未购∩女∩中高价</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9093</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216</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1296.28</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90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dirty="0">
                          <a:solidFill>
                            <a:srgbClr val="000000"/>
                          </a:solidFill>
                          <a:effectLst/>
                        </a:rPr>
                        <a:t>21</a:t>
                      </a:r>
                      <a:endParaRPr lang="en-US" altLang="zh-CN" sz="800" b="0"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5630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6.001296</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0.023755</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0.09722</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4.343197</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l" fontAlgn="ctr"/>
                      <a:r>
                        <a:rPr lang="en-US" altLang="zh-CN" sz="900" b="0" u="none" strike="noStrike" dirty="0">
                          <a:solidFill>
                            <a:srgbClr val="000000"/>
                          </a:solidFill>
                          <a:effectLst/>
                        </a:rPr>
                        <a:t>1) </a:t>
                      </a:r>
                      <a:r>
                        <a:rPr lang="zh-CN" altLang="en-US" sz="900" b="0" u="none" strike="noStrike" dirty="0">
                          <a:solidFill>
                            <a:srgbClr val="000000"/>
                          </a:solidFill>
                          <a:effectLst/>
                        </a:rPr>
                        <a:t>预算调整建议：</a:t>
                      </a:r>
                      <a:r>
                        <a:rPr lang="en-US" altLang="zh-CN" sz="900" b="0" u="none" strike="noStrike" dirty="0">
                          <a:solidFill>
                            <a:srgbClr val="000000"/>
                          </a:solidFill>
                          <a:effectLst/>
                        </a:rPr>
                        <a:t>+15.8%  </a:t>
                      </a:r>
                      <a:br>
                        <a:rPr lang="en-US" altLang="zh-CN" sz="900" b="0" u="none" strike="noStrike" dirty="0">
                          <a:solidFill>
                            <a:srgbClr val="000000"/>
                          </a:solidFill>
                          <a:effectLst/>
                        </a:rPr>
                      </a:br>
                      <a:r>
                        <a:rPr lang="zh-CN" altLang="en-US" sz="900" b="0" u="none" strike="noStrike" dirty="0">
                          <a:solidFill>
                            <a:srgbClr val="000000"/>
                          </a:solidFill>
                          <a:effectLst/>
                        </a:rPr>
                        <a:t>计算公式：（</a:t>
                      </a:r>
                      <a:r>
                        <a:rPr lang="en-US" altLang="zh-CN" sz="900" b="0" u="none" strike="noStrike" dirty="0">
                          <a:solidFill>
                            <a:srgbClr val="000000"/>
                          </a:solidFill>
                          <a:effectLst/>
                        </a:rPr>
                        <a:t>4.34-3.5</a:t>
                      </a:r>
                      <a:r>
                        <a:rPr lang="zh-CN" altLang="en-US" sz="900" b="0" u="none" strike="noStrike" dirty="0">
                          <a:solidFill>
                            <a:srgbClr val="000000"/>
                          </a:solidFill>
                          <a:effectLst/>
                        </a:rPr>
                        <a:t>）</a:t>
                      </a:r>
                      <a:r>
                        <a:rPr lang="en-US" altLang="zh-CN" sz="900" b="0" u="none" strike="noStrike" dirty="0">
                          <a:solidFill>
                            <a:srgbClr val="000000"/>
                          </a:solidFill>
                          <a:effectLst/>
                        </a:rPr>
                        <a:t>÷3.5×100%×0.7</a:t>
                      </a:r>
                      <a:r>
                        <a:rPr lang="zh-CN" altLang="en-US" sz="900" b="0" u="none" strike="noStrike" dirty="0">
                          <a:solidFill>
                            <a:srgbClr val="000000"/>
                          </a:solidFill>
                          <a:effectLst/>
                        </a:rPr>
                        <a:t>（衰减系数）</a:t>
                      </a:r>
                      <a:r>
                        <a:rPr lang="en-US" altLang="zh-CN" sz="900" b="0" u="none" strike="noStrike" dirty="0">
                          <a:solidFill>
                            <a:srgbClr val="000000"/>
                          </a:solidFill>
                          <a:effectLst/>
                        </a:rPr>
                        <a:t>=15.8%</a:t>
                      </a:r>
                      <a:r>
                        <a:rPr lang="zh-CN" altLang="en-US" sz="900" b="0" u="none" strike="noStrike" dirty="0">
                          <a:solidFill>
                            <a:srgbClr val="000000"/>
                          </a:solidFill>
                          <a:effectLst/>
                        </a:rPr>
                        <a:t>（基于超基准</a:t>
                      </a:r>
                      <a:r>
                        <a:rPr lang="en-US" altLang="zh-CN" sz="900" b="0" u="none" strike="noStrike" dirty="0">
                          <a:solidFill>
                            <a:srgbClr val="000000"/>
                          </a:solidFill>
                          <a:effectLst/>
                        </a:rPr>
                        <a:t>ROI</a:t>
                      </a:r>
                      <a:r>
                        <a:rPr lang="zh-CN" altLang="en-US" sz="900" b="0" u="none" strike="noStrike" dirty="0">
                          <a:solidFill>
                            <a:srgbClr val="000000"/>
                          </a:solidFill>
                          <a:effectLst/>
                        </a:rPr>
                        <a:t>的边际效益最大化原则）</a:t>
                      </a:r>
                      <a:br>
                        <a:rPr lang="zh-CN" altLang="en-US" sz="900" b="0" u="none" strike="noStrike" dirty="0">
                          <a:solidFill>
                            <a:srgbClr val="000000"/>
                          </a:solidFill>
                          <a:effectLst/>
                        </a:rPr>
                      </a:br>
                      <a:r>
                        <a:rPr lang="en-US" altLang="zh-CN" sz="900" b="0" u="none" strike="noStrike" dirty="0">
                          <a:solidFill>
                            <a:srgbClr val="000000"/>
                          </a:solidFill>
                          <a:effectLst/>
                        </a:rPr>
                        <a:t>2) CPC</a:t>
                      </a:r>
                      <a:r>
                        <a:rPr lang="zh-CN" altLang="en-US" sz="900" b="0" u="none" strike="noStrike" dirty="0">
                          <a:solidFill>
                            <a:srgbClr val="000000"/>
                          </a:solidFill>
                          <a:effectLst/>
                        </a:rPr>
                        <a:t>分析及策略：当前</a:t>
                      </a:r>
                      <a:r>
                        <a:rPr lang="en-US" altLang="zh-CN" sz="900" b="0" u="none" strike="noStrike" dirty="0">
                          <a:solidFill>
                            <a:srgbClr val="000000"/>
                          </a:solidFill>
                          <a:effectLst/>
                        </a:rPr>
                        <a:t>CPC=6</a:t>
                      </a:r>
                      <a:r>
                        <a:rPr lang="zh-CN" altLang="en-US" sz="900" b="0" u="none" strike="noStrike" dirty="0">
                          <a:solidFill>
                            <a:srgbClr val="000000"/>
                          </a:solidFill>
                          <a:effectLst/>
                        </a:rPr>
                        <a:t>元高于美妆行业均值（约</a:t>
                      </a:r>
                      <a:r>
                        <a:rPr lang="en-US" altLang="zh-CN" sz="900" b="0" u="none" strike="noStrike" dirty="0">
                          <a:solidFill>
                            <a:srgbClr val="000000"/>
                          </a:solidFill>
                          <a:effectLst/>
                        </a:rPr>
                        <a:t>4-5</a:t>
                      </a:r>
                      <a:r>
                        <a:rPr lang="zh-CN" altLang="en-US" sz="900" b="0" u="none" strike="noStrike" dirty="0">
                          <a:solidFill>
                            <a:srgbClr val="000000"/>
                          </a:solidFill>
                          <a:effectLst/>
                        </a:rPr>
                        <a:t>元），建议通过</a:t>
                      </a:r>
                      <a:r>
                        <a:rPr lang="en-US" altLang="zh-CN" sz="900" b="0" u="none" strike="noStrike" dirty="0">
                          <a:solidFill>
                            <a:srgbClr val="000000"/>
                          </a:solidFill>
                          <a:effectLst/>
                        </a:rPr>
                        <a:t>A/B</a:t>
                      </a:r>
                      <a:r>
                        <a:rPr lang="zh-CN" altLang="en-US" sz="900" b="0" u="none" strike="noStrike" dirty="0">
                          <a:solidFill>
                            <a:srgbClr val="000000"/>
                          </a:solidFill>
                          <a:effectLst/>
                        </a:rPr>
                        <a:t>测试优化出价策略至分层竞价（核心时段溢价</a:t>
                      </a:r>
                      <a:r>
                        <a:rPr lang="en-US" altLang="zh-CN" sz="900" b="0" u="none" strike="noStrike" dirty="0">
                          <a:solidFill>
                            <a:srgbClr val="000000"/>
                          </a:solidFill>
                          <a:effectLst/>
                        </a:rPr>
                        <a:t>10%</a:t>
                      </a:r>
                      <a:r>
                        <a:rPr lang="zh-CN" altLang="en-US" sz="900" b="0" u="none" strike="noStrike" dirty="0">
                          <a:solidFill>
                            <a:srgbClr val="000000"/>
                          </a:solidFill>
                          <a:effectLst/>
                        </a:rPr>
                        <a:t>，低效时段降幅</a:t>
                      </a:r>
                      <a:r>
                        <a:rPr lang="en-US" altLang="zh-CN" sz="900" b="0" u="none" strike="noStrike" dirty="0">
                          <a:solidFill>
                            <a:srgbClr val="000000"/>
                          </a:solidFill>
                          <a:effectLst/>
                        </a:rPr>
                        <a:t>15%</a:t>
                      </a:r>
                      <a:r>
                        <a:rPr lang="zh-CN" altLang="en-US" sz="900" b="0" u="none" strike="noStrike" dirty="0">
                          <a:solidFill>
                            <a:srgbClr val="000000"/>
                          </a:solidFill>
                          <a:effectLst/>
                        </a:rPr>
                        <a:t>）。</a:t>
                      </a:r>
                      <a:br>
                        <a:rPr lang="zh-CN" altLang="en-US" sz="900" b="0" u="none" strike="noStrike" dirty="0">
                          <a:solidFill>
                            <a:srgbClr val="000000"/>
                          </a:solidFill>
                          <a:effectLst/>
                        </a:rPr>
                      </a:br>
                      <a:r>
                        <a:rPr lang="en-US" altLang="zh-CN" sz="900" b="0" u="none" strike="noStrike" dirty="0">
                          <a:solidFill>
                            <a:srgbClr val="000000"/>
                          </a:solidFill>
                          <a:effectLst/>
                        </a:rPr>
                        <a:t>3) CTR</a:t>
                      </a:r>
                      <a:r>
                        <a:rPr lang="zh-CN" altLang="en-US" sz="900" b="0" u="none" strike="noStrike" dirty="0">
                          <a:solidFill>
                            <a:srgbClr val="000000"/>
                          </a:solidFill>
                          <a:effectLst/>
                        </a:rPr>
                        <a:t>分析及策略：</a:t>
                      </a:r>
                      <a:r>
                        <a:rPr lang="en-US" altLang="zh-CN" sz="900" b="0" u="none" strike="noStrike" dirty="0">
                          <a:solidFill>
                            <a:srgbClr val="000000"/>
                          </a:solidFill>
                          <a:effectLst/>
                        </a:rPr>
                        <a:t>CTR=2.38%</a:t>
                      </a:r>
                      <a:r>
                        <a:rPr lang="zh-CN" altLang="en-US" sz="900" b="0" u="none" strike="noStrike" dirty="0">
                          <a:solidFill>
                            <a:srgbClr val="000000"/>
                          </a:solidFill>
                          <a:effectLst/>
                        </a:rPr>
                        <a:t>低于美妆垂类平均</a:t>
                      </a:r>
                      <a:r>
                        <a:rPr lang="en-US" altLang="zh-CN" sz="900" b="0" u="none" strike="noStrike" dirty="0">
                          <a:solidFill>
                            <a:srgbClr val="000000"/>
                          </a:solidFill>
                          <a:effectLst/>
                        </a:rPr>
                        <a:t>3%</a:t>
                      </a:r>
                      <a:r>
                        <a:rPr lang="zh-CN" altLang="en-US" sz="900" b="0" u="none" strike="noStrike" dirty="0">
                          <a:solidFill>
                            <a:srgbClr val="000000"/>
                          </a:solidFill>
                          <a:effectLst/>
                        </a:rPr>
                        <a:t>基准，需迭代创意组合：①增加圣诞限定包装实拍素材 ②强化</a:t>
                      </a:r>
                      <a:r>
                        <a:rPr lang="en-US" altLang="zh-CN" sz="900" b="0" u="none" strike="noStrike" dirty="0">
                          <a:solidFill>
                            <a:srgbClr val="000000"/>
                          </a:solidFill>
                          <a:effectLst/>
                        </a:rPr>
                        <a:t>"</a:t>
                      </a:r>
                      <a:r>
                        <a:rPr lang="zh-CN" altLang="en-US" sz="900" b="0" u="none" strike="noStrike" dirty="0">
                          <a:solidFill>
                            <a:srgbClr val="000000"/>
                          </a:solidFill>
                          <a:effectLst/>
                        </a:rPr>
                        <a:t>礼盒刻字服务</a:t>
                      </a:r>
                      <a:r>
                        <a:rPr lang="en-US" altLang="zh-CN" sz="900" b="0" u="none" strike="noStrike" dirty="0">
                          <a:solidFill>
                            <a:srgbClr val="000000"/>
                          </a:solidFill>
                          <a:effectLst/>
                        </a:rPr>
                        <a:t>"</a:t>
                      </a:r>
                      <a:r>
                        <a:rPr lang="zh-CN" altLang="en-US" sz="900" b="0" u="none" strike="noStrike" dirty="0">
                          <a:solidFill>
                            <a:srgbClr val="000000"/>
                          </a:solidFill>
                          <a:effectLst/>
                        </a:rPr>
                        <a:t>利益点 ③测试竖版短视频占比提至</a:t>
                      </a:r>
                      <a:r>
                        <a:rPr lang="en-US" altLang="zh-CN" sz="900" b="0" u="none" strike="noStrike" dirty="0">
                          <a:solidFill>
                            <a:srgbClr val="000000"/>
                          </a:solidFill>
                          <a:effectLst/>
                        </a:rPr>
                        <a:t>60%</a:t>
                      </a:r>
                      <a:r>
                        <a:rPr lang="zh-CN" altLang="en-US" sz="900" b="0" u="none" strike="noStrike" dirty="0">
                          <a:solidFill>
                            <a:srgbClr val="000000"/>
                          </a:solidFill>
                          <a:effectLst/>
                        </a:rPr>
                        <a:t>。</a:t>
                      </a:r>
                      <a:br>
                        <a:rPr lang="zh-CN" altLang="en-US" sz="900" b="0" u="none" strike="noStrike" dirty="0">
                          <a:solidFill>
                            <a:srgbClr val="000000"/>
                          </a:solidFill>
                          <a:effectLst/>
                        </a:rPr>
                      </a:br>
                      <a:r>
                        <a:rPr lang="en-US" altLang="zh-CN" sz="900" b="0" u="none" strike="noStrike" dirty="0">
                          <a:solidFill>
                            <a:srgbClr val="000000"/>
                          </a:solidFill>
                          <a:effectLst/>
                        </a:rPr>
                        <a:t>4) CVR</a:t>
                      </a:r>
                      <a:r>
                        <a:rPr lang="zh-CN" altLang="en-US" sz="900" b="0" u="none" strike="noStrike" dirty="0">
                          <a:solidFill>
                            <a:srgbClr val="000000"/>
                          </a:solidFill>
                          <a:effectLst/>
                        </a:rPr>
                        <a:t>分析及策略：</a:t>
                      </a:r>
                      <a:r>
                        <a:rPr lang="en-US" altLang="zh-CN" sz="900" b="0" u="none" strike="noStrike" dirty="0">
                          <a:solidFill>
                            <a:srgbClr val="000000"/>
                          </a:solidFill>
                          <a:effectLst/>
                        </a:rPr>
                        <a:t>9.72%</a:t>
                      </a:r>
                      <a:r>
                        <a:rPr lang="zh-CN" altLang="en-US" sz="900" b="0" u="none" strike="noStrike" dirty="0">
                          <a:solidFill>
                            <a:srgbClr val="000000"/>
                          </a:solidFill>
                          <a:effectLst/>
                        </a:rPr>
                        <a:t>转化率尚有</a:t>
                      </a:r>
                      <a:r>
                        <a:rPr lang="en-US" altLang="zh-CN" sz="900" b="0" u="none" strike="noStrike" dirty="0">
                          <a:solidFill>
                            <a:srgbClr val="000000"/>
                          </a:solidFill>
                          <a:effectLst/>
                        </a:rPr>
                        <a:t>15%</a:t>
                      </a:r>
                      <a:r>
                        <a:rPr lang="zh-CN" altLang="en-US" sz="900" b="0" u="none" strike="noStrike" dirty="0">
                          <a:solidFill>
                            <a:srgbClr val="000000"/>
                          </a:solidFill>
                          <a:effectLst/>
                        </a:rPr>
                        <a:t>提升空间，应优化落地页动线：①首屏增加倒计时徽章 ②购物车弹窗预填优惠码 ③设置香水气味轮播图互动组件。</a:t>
                      </a:r>
                      <a:br>
                        <a:rPr lang="zh-CN" altLang="en-US" sz="900" b="0" u="none" strike="noStrike" dirty="0">
                          <a:solidFill>
                            <a:srgbClr val="000000"/>
                          </a:solidFill>
                          <a:effectLst/>
                        </a:rPr>
                      </a:br>
                      <a:r>
                        <a:rPr lang="en-US" altLang="zh-CN" sz="900" b="0" u="none" strike="noStrike" dirty="0">
                          <a:solidFill>
                            <a:srgbClr val="000000"/>
                          </a:solidFill>
                          <a:effectLst/>
                        </a:rPr>
                        <a:t>5) ROI</a:t>
                      </a:r>
                      <a:r>
                        <a:rPr lang="zh-CN" altLang="en-US" sz="900" b="0" u="none" strike="noStrike" dirty="0">
                          <a:solidFill>
                            <a:srgbClr val="000000"/>
                          </a:solidFill>
                          <a:effectLst/>
                        </a:rPr>
                        <a:t>分析及策略：当前</a:t>
                      </a:r>
                      <a:r>
                        <a:rPr lang="en-US" altLang="zh-CN" sz="900" b="0" u="none" strike="noStrike" dirty="0">
                          <a:solidFill>
                            <a:srgbClr val="000000"/>
                          </a:solidFill>
                          <a:effectLst/>
                        </a:rPr>
                        <a:t>ROI=4.34</a:t>
                      </a:r>
                      <a:r>
                        <a:rPr lang="zh-CN" altLang="en-US" sz="900" b="0" u="none" strike="noStrike" dirty="0">
                          <a:solidFill>
                            <a:srgbClr val="000000"/>
                          </a:solidFill>
                          <a:effectLst/>
                        </a:rPr>
                        <a:t>显著高于女类均值（</a:t>
                      </a:r>
                      <a:r>
                        <a:rPr lang="en-US" altLang="zh-CN" sz="900" b="0" u="none" strike="noStrike" dirty="0">
                          <a:solidFill>
                            <a:srgbClr val="000000"/>
                          </a:solidFill>
                          <a:effectLst/>
                        </a:rPr>
                        <a:t>&gt;3.5</a:t>
                      </a:r>
                      <a:r>
                        <a:rPr lang="zh-CN" altLang="en-US" sz="900" b="0" u="none" strike="noStrike" dirty="0">
                          <a:solidFill>
                            <a:srgbClr val="000000"/>
                          </a:solidFill>
                          <a:effectLst/>
                        </a:rPr>
                        <a:t>），建议维持现有投放强度基础上拓展相似人群（如</a:t>
                      </a:r>
                      <a:r>
                        <a:rPr lang="en-US" altLang="zh-CN" sz="900" b="0" u="none" strike="noStrike" dirty="0">
                          <a:solidFill>
                            <a:srgbClr val="000000"/>
                          </a:solidFill>
                          <a:effectLst/>
                        </a:rPr>
                        <a:t>"30</a:t>
                      </a:r>
                      <a:r>
                        <a:rPr lang="zh-CN" altLang="en-US" sz="900" b="0" u="none" strike="noStrike" dirty="0">
                          <a:solidFill>
                            <a:srgbClr val="000000"/>
                          </a:solidFill>
                          <a:effectLst/>
                        </a:rPr>
                        <a:t>天浏览文具∩</a:t>
                      </a:r>
                      <a:r>
                        <a:rPr lang="en-US" altLang="zh-CN" sz="900" b="0" u="none" strike="noStrike" dirty="0">
                          <a:solidFill>
                            <a:srgbClr val="000000"/>
                          </a:solidFill>
                          <a:effectLst/>
                        </a:rPr>
                        <a:t>7</a:t>
                      </a:r>
                      <a:r>
                        <a:rPr lang="zh-CN" altLang="en-US" sz="900" b="0" u="none" strike="noStrike" dirty="0">
                          <a:solidFill>
                            <a:srgbClr val="000000"/>
                          </a:solidFill>
                          <a:effectLst/>
                        </a:rPr>
                        <a:t>天收藏香薰</a:t>
                      </a:r>
                      <a:r>
                        <a:rPr lang="en-US" altLang="zh-CN" sz="900" b="0" u="none" strike="noStrike" dirty="0">
                          <a:solidFill>
                            <a:srgbClr val="000000"/>
                          </a:solidFill>
                          <a:effectLst/>
                        </a:rPr>
                        <a:t>"</a:t>
                      </a:r>
                      <a:r>
                        <a:rPr lang="zh-CN" altLang="en-US" sz="900" b="0" u="none" strike="noStrike" dirty="0">
                          <a:solidFill>
                            <a:srgbClr val="000000"/>
                          </a:solidFill>
                          <a:effectLst/>
                        </a:rPr>
                        <a:t>），提升规模效应。</a:t>
                      </a:r>
                      <a:br>
                        <a:rPr lang="zh-CN" altLang="en-US" sz="900" b="0" u="none" strike="noStrike" dirty="0">
                          <a:solidFill>
                            <a:srgbClr val="000000"/>
                          </a:solidFill>
                          <a:effectLst/>
                        </a:rPr>
                      </a:br>
                      <a:r>
                        <a:rPr lang="en-US" altLang="zh-CN" sz="900" b="0" u="none" strike="noStrike" dirty="0">
                          <a:solidFill>
                            <a:srgbClr val="000000"/>
                          </a:solidFill>
                          <a:effectLst/>
                        </a:rPr>
                        <a:t>6) </a:t>
                      </a:r>
                      <a:r>
                        <a:rPr lang="zh-CN" altLang="en-US" sz="900" b="0" u="none" strike="noStrike" dirty="0">
                          <a:solidFill>
                            <a:srgbClr val="000000"/>
                          </a:solidFill>
                          <a:effectLst/>
                        </a:rPr>
                        <a:t>人群包迭代建议：叠加</a:t>
                      </a:r>
                      <a:r>
                        <a:rPr lang="en-US" altLang="zh-CN" sz="900" b="0" u="none" strike="noStrike" dirty="0">
                          <a:solidFill>
                            <a:srgbClr val="000000"/>
                          </a:solidFill>
                          <a:effectLst/>
                        </a:rPr>
                        <a:t>"</a:t>
                      </a:r>
                      <a:r>
                        <a:rPr lang="zh-CN" altLang="en-US" sz="900" b="0" u="none" strike="noStrike" dirty="0">
                          <a:solidFill>
                            <a:srgbClr val="000000"/>
                          </a:solidFill>
                          <a:effectLst/>
                        </a:rPr>
                        <a:t>企业采购意向</a:t>
                      </a:r>
                      <a:r>
                        <a:rPr lang="en-US" altLang="zh-CN" sz="900" b="0" u="none" strike="noStrike" dirty="0">
                          <a:solidFill>
                            <a:srgbClr val="000000"/>
                          </a:solidFill>
                          <a:effectLst/>
                        </a:rPr>
                        <a:t>"</a:t>
                      </a:r>
                      <a:r>
                        <a:rPr lang="zh-CN" altLang="en-US" sz="900" b="0" u="none" strike="noStrike" dirty="0">
                          <a:solidFill>
                            <a:srgbClr val="000000"/>
                          </a:solidFill>
                          <a:effectLst/>
                        </a:rPr>
                        <a:t>标签过滤个人消费者；新增</a:t>
                      </a:r>
                      <a:r>
                        <a:rPr lang="en-US" altLang="zh-CN" sz="900" b="0" u="none" strike="noStrike" dirty="0">
                          <a:solidFill>
                            <a:srgbClr val="000000"/>
                          </a:solidFill>
                          <a:effectLst/>
                        </a:rPr>
                        <a:t>"</a:t>
                      </a:r>
                      <a:r>
                        <a:rPr lang="zh-CN" altLang="en-US" sz="900" b="0" u="none" strike="noStrike" dirty="0">
                          <a:solidFill>
                            <a:srgbClr val="000000"/>
                          </a:solidFill>
                          <a:effectLst/>
                        </a:rPr>
                        <a:t>文具高阶用户</a:t>
                      </a:r>
                      <a:r>
                        <a:rPr lang="en-US" altLang="zh-CN" sz="900" b="0" u="none" strike="noStrike" dirty="0">
                          <a:solidFill>
                            <a:srgbClr val="000000"/>
                          </a:solidFill>
                          <a:effectLst/>
                        </a:rPr>
                        <a:t>"</a:t>
                      </a:r>
                      <a:r>
                        <a:rPr lang="zh-CN" altLang="en-US" sz="900" b="0" u="none" strike="noStrike" dirty="0">
                          <a:solidFill>
                            <a:srgbClr val="000000"/>
                          </a:solidFill>
                          <a:effectLst/>
                        </a:rPr>
                        <a:t>细分维度（年消费＞</a:t>
                      </a:r>
                      <a:r>
                        <a:rPr lang="en-US" altLang="zh-CN" sz="900" b="0" u="none" strike="noStrike" dirty="0">
                          <a:solidFill>
                            <a:srgbClr val="000000"/>
                          </a:solidFill>
                          <a:effectLst/>
                        </a:rPr>
                        <a:t>2000</a:t>
                      </a:r>
                      <a:r>
                        <a:rPr lang="zh-CN" altLang="en-US" sz="900" b="0" u="none" strike="noStrike" dirty="0">
                          <a:solidFill>
                            <a:srgbClr val="000000"/>
                          </a:solidFill>
                          <a:effectLst/>
                        </a:rPr>
                        <a:t>元）；排除低效媒体位（如信息流第</a:t>
                      </a:r>
                      <a:r>
                        <a:rPr lang="en-US" altLang="zh-CN" sz="900" b="0" u="none" strike="noStrike" dirty="0">
                          <a:solidFill>
                            <a:srgbClr val="000000"/>
                          </a:solidFill>
                          <a:effectLst/>
                        </a:rPr>
                        <a:t>6</a:t>
                      </a:r>
                      <a:r>
                        <a:rPr lang="zh-CN" altLang="en-US" sz="900" b="0" u="none" strike="noStrike" dirty="0">
                          <a:solidFill>
                            <a:srgbClr val="000000"/>
                          </a:solidFill>
                          <a:effectLst/>
                        </a:rPr>
                        <a:t>位后）；绑定跨品类优惠券</a:t>
                      </a:r>
                      <a:endParaRPr lang="zh-CN" altLang="en-US" sz="900" b="0"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tc>
                <a:extLst>
                  <a:ext uri="{0D108BD9-81ED-4DB2-BD59-A6C34878D82A}">
                    <a16:rowId xmlns:a16="http://schemas.microsoft.com/office/drawing/2014/main" val="2135546587"/>
                  </a:ext>
                </a:extLst>
              </a:tr>
              <a:tr h="1443950">
                <a:tc>
                  <a:txBody>
                    <a:bodyPr/>
                    <a:lstStyle/>
                    <a:p>
                      <a:pPr algn="ctr" fontAlgn="ctr"/>
                      <a:r>
                        <a:rPr lang="zh-CN" altLang="en-US" sz="1050" b="0" u="none" strike="noStrike" dirty="0">
                          <a:solidFill>
                            <a:srgbClr val="000000"/>
                          </a:solidFill>
                          <a:effectLst/>
                        </a:rPr>
                        <a:t>跨类目拉新</a:t>
                      </a:r>
                      <a:endParaRPr lang="zh-CN" altLang="en-US" sz="1050" b="0"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en-US" altLang="zh-CN" sz="1000" b="0" u="none" strike="noStrike">
                          <a:solidFill>
                            <a:srgbClr val="000000"/>
                          </a:solidFill>
                          <a:effectLst/>
                        </a:rPr>
                        <a:t>30</a:t>
                      </a:r>
                      <a:r>
                        <a:rPr lang="zh-CN" altLang="en-US" sz="1000" b="0" u="none" strike="noStrike">
                          <a:solidFill>
                            <a:srgbClr val="000000"/>
                          </a:solidFill>
                          <a:effectLst/>
                        </a:rPr>
                        <a:t>天浏览松下</a:t>
                      </a:r>
                      <a:r>
                        <a:rPr lang="en-US" altLang="zh-CN" sz="1000" b="0" u="none" strike="noStrike">
                          <a:solidFill>
                            <a:srgbClr val="000000"/>
                          </a:solidFill>
                          <a:effectLst/>
                        </a:rPr>
                        <a:t>-</a:t>
                      </a:r>
                      <a:r>
                        <a:rPr lang="zh-CN" altLang="en-US" sz="1000" b="0" u="none" strike="noStrike">
                          <a:solidFill>
                            <a:srgbClr val="000000"/>
                          </a:solidFill>
                          <a:effectLst/>
                        </a:rPr>
                        <a:t>未购香水</a:t>
                      </a:r>
                      <a:r>
                        <a:rPr lang="en-US" altLang="zh-CN" sz="1000" b="0" u="none" strike="noStrike">
                          <a:solidFill>
                            <a:srgbClr val="000000"/>
                          </a:solidFill>
                          <a:effectLst/>
                        </a:rPr>
                        <a:t>-</a:t>
                      </a:r>
                      <a:r>
                        <a:rPr lang="zh-CN" altLang="en-US" sz="1000" b="0" u="none" strike="noStrike">
                          <a:solidFill>
                            <a:srgbClr val="000000"/>
                          </a:solidFill>
                          <a:effectLst/>
                        </a:rPr>
                        <a:t>男</a:t>
                      </a:r>
                      <a:r>
                        <a:rPr lang="en-US" altLang="zh-CN" sz="1000" b="0" u="none" strike="noStrike">
                          <a:solidFill>
                            <a:srgbClr val="000000"/>
                          </a:solidFill>
                          <a:effectLst/>
                        </a:rPr>
                        <a:t>-</a:t>
                      </a:r>
                      <a:r>
                        <a:rPr lang="zh-CN" altLang="en-US" sz="1000" b="0" u="none" strike="noStrike">
                          <a:solidFill>
                            <a:srgbClr val="000000"/>
                          </a:solidFill>
                          <a:effectLst/>
                        </a:rPr>
                        <a:t>家用电器</a:t>
                      </a:r>
                      <a:endParaRPr lang="zh-CN" altLang="en-US" sz="1000" b="0" i="0" u="none" strike="noStrike">
                        <a:solidFill>
                          <a:srgbClr val="000000"/>
                        </a:solidFill>
                        <a:effectLst/>
                        <a:latin typeface="宋体" panose="02010600030101010101" pitchFamily="2" charset="-122"/>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270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2</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8.48</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0" u="none" strike="noStrike">
                          <a:solidFill>
                            <a:srgbClr val="000000"/>
                          </a:solidFill>
                          <a:effectLst/>
                        </a:rPr>
                        <a:t>0</a:t>
                      </a:r>
                      <a:endParaRPr lang="en-US" altLang="zh-CN" sz="800" b="0"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a:solidFill>
                            <a:srgbClr val="000000"/>
                          </a:solidFill>
                          <a:effectLst/>
                        </a:rPr>
                        <a:t>4.24</a:t>
                      </a:r>
                      <a:endParaRPr lang="en-US" altLang="zh-CN" sz="8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a:solidFill>
                            <a:srgbClr val="000000"/>
                          </a:solidFill>
                          <a:effectLst/>
                        </a:rPr>
                        <a:t>0.007407</a:t>
                      </a:r>
                      <a:endParaRPr lang="en-US" altLang="zh-CN" sz="800" b="1" i="0" u="none" strike="noStrike">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0</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ctr" fontAlgn="ctr"/>
                      <a:r>
                        <a:rPr lang="en-US" altLang="zh-CN" sz="800" b="1" u="none" strike="noStrike" dirty="0">
                          <a:solidFill>
                            <a:srgbClr val="000000"/>
                          </a:solidFill>
                          <a:effectLst/>
                        </a:rPr>
                        <a:t>0</a:t>
                      </a:r>
                      <a:endParaRPr lang="en-US" altLang="zh-CN" sz="800" b="1" i="0" u="none" strike="noStrike" dirty="0">
                        <a:solidFill>
                          <a:srgbClr val="000000"/>
                        </a:solidFill>
                        <a:effectLst/>
                        <a:latin typeface="Times New Roman" panose="02020603050405020304" pitchFamily="18" charset="0"/>
                        <a:ea typeface="宋体" panose="02010600030101010101" pitchFamily="2" charset="-122"/>
                      </a:endParaRPr>
                    </a:p>
                  </a:txBody>
                  <a:tcPr marL="2585" marR="2585" marT="2585" marB="0" anchor="ctr"/>
                </a:tc>
                <a:tc>
                  <a:txBody>
                    <a:bodyPr/>
                    <a:lstStyle/>
                    <a:p>
                      <a:pPr algn="l" fontAlgn="ctr"/>
                      <a:r>
                        <a:rPr lang="en-US" altLang="zh-CN" sz="900" b="0" u="none" strike="noStrike" dirty="0">
                          <a:solidFill>
                            <a:srgbClr val="000000"/>
                          </a:solidFill>
                          <a:effectLst/>
                        </a:rPr>
                        <a:t>1) </a:t>
                      </a:r>
                      <a:r>
                        <a:rPr lang="zh-CN" altLang="en-US" sz="900" b="0" u="none" strike="noStrike" dirty="0">
                          <a:solidFill>
                            <a:srgbClr val="000000"/>
                          </a:solidFill>
                          <a:effectLst/>
                        </a:rPr>
                        <a:t>预算调整建议：停投（依据：该人群包</a:t>
                      </a:r>
                      <a:r>
                        <a:rPr lang="en-US" altLang="zh-CN" sz="900" b="0" u="none" strike="noStrike" dirty="0">
                          <a:solidFill>
                            <a:srgbClr val="000000"/>
                          </a:solidFill>
                          <a:effectLst/>
                        </a:rPr>
                        <a:t>CPC</a:t>
                      </a:r>
                      <a:r>
                        <a:rPr lang="zh-CN" altLang="en-US" sz="900" b="0" u="none" strike="noStrike" dirty="0">
                          <a:solidFill>
                            <a:srgbClr val="000000"/>
                          </a:solidFill>
                          <a:effectLst/>
                        </a:rPr>
                        <a:t>达</a:t>
                      </a:r>
                      <a:r>
                        <a:rPr lang="en-US" altLang="zh-CN" sz="900" b="0" u="none" strike="noStrike" dirty="0">
                          <a:solidFill>
                            <a:srgbClr val="000000"/>
                          </a:solidFill>
                          <a:effectLst/>
                        </a:rPr>
                        <a:t>4.24</a:t>
                      </a:r>
                      <a:r>
                        <a:rPr lang="zh-CN" altLang="en-US" sz="900" b="0" u="none" strike="noStrike" dirty="0">
                          <a:solidFill>
                            <a:srgbClr val="000000"/>
                          </a:solidFill>
                          <a:effectLst/>
                        </a:rPr>
                        <a:t>高于男类均值（约</a:t>
                      </a:r>
                      <a:r>
                        <a:rPr lang="en-US" altLang="zh-CN" sz="900" b="0" u="none" strike="noStrike" dirty="0">
                          <a:solidFill>
                            <a:srgbClr val="000000"/>
                          </a:solidFill>
                          <a:effectLst/>
                        </a:rPr>
                        <a:t>2.5</a:t>
                      </a:r>
                      <a:r>
                        <a:rPr lang="zh-CN" altLang="en-US" sz="900" b="0" u="none" strike="noStrike" dirty="0">
                          <a:solidFill>
                            <a:srgbClr val="000000"/>
                          </a:solidFill>
                          <a:effectLst/>
                        </a:rPr>
                        <a:t>），且</a:t>
                      </a:r>
                      <a:r>
                        <a:rPr lang="en-US" altLang="zh-CN" sz="900" b="0" u="none" strike="noStrike" dirty="0">
                          <a:solidFill>
                            <a:srgbClr val="000000"/>
                          </a:solidFill>
                          <a:effectLst/>
                        </a:rPr>
                        <a:t>CTR</a:t>
                      </a:r>
                      <a:r>
                        <a:rPr lang="zh-CN" altLang="en-US" sz="900" b="0" u="none" strike="noStrike" dirty="0">
                          <a:solidFill>
                            <a:srgbClr val="000000"/>
                          </a:solidFill>
                          <a:effectLst/>
                        </a:rPr>
                        <a:t>仅</a:t>
                      </a:r>
                      <a:r>
                        <a:rPr lang="en-US" altLang="zh-CN" sz="900" b="0" u="none" strike="noStrike" dirty="0">
                          <a:solidFill>
                            <a:srgbClr val="000000"/>
                          </a:solidFill>
                          <a:effectLst/>
                        </a:rPr>
                        <a:t>0.74%</a:t>
                      </a:r>
                      <a:r>
                        <a:rPr lang="zh-CN" altLang="en-US" sz="900" b="0" u="none" strike="noStrike" dirty="0">
                          <a:solidFill>
                            <a:srgbClr val="000000"/>
                          </a:solidFill>
                          <a:effectLst/>
                        </a:rPr>
                        <a:t>（行业基准</a:t>
                      </a:r>
                      <a:r>
                        <a:rPr lang="en-US" altLang="zh-CN" sz="900" b="0" u="none" strike="noStrike" dirty="0">
                          <a:solidFill>
                            <a:srgbClr val="000000"/>
                          </a:solidFill>
                          <a:effectLst/>
                        </a:rPr>
                        <a:t>&gt;1%</a:t>
                      </a:r>
                      <a:r>
                        <a:rPr lang="zh-CN" altLang="en-US" sz="900" b="0" u="none" strike="noStrike" dirty="0">
                          <a:solidFill>
                            <a:srgbClr val="000000"/>
                          </a:solidFill>
                          <a:effectLst/>
                        </a:rPr>
                        <a:t>），</a:t>
                      </a:r>
                      <a:r>
                        <a:rPr lang="en-US" altLang="zh-CN" sz="900" b="0" u="none" strike="noStrike" dirty="0">
                          <a:solidFill>
                            <a:srgbClr val="000000"/>
                          </a:solidFill>
                          <a:effectLst/>
                        </a:rPr>
                        <a:t>CVR/ROI</a:t>
                      </a:r>
                      <a:r>
                        <a:rPr lang="zh-CN" altLang="en-US" sz="900" b="0" u="none" strike="noStrike" dirty="0">
                          <a:solidFill>
                            <a:srgbClr val="000000"/>
                          </a:solidFill>
                          <a:effectLst/>
                        </a:rPr>
                        <a:t>均为零；计算公式：</a:t>
                      </a:r>
                      <a:r>
                        <a:rPr lang="en-US" altLang="zh-CN" sz="900" b="0" u="none" strike="noStrike" dirty="0">
                          <a:solidFill>
                            <a:srgbClr val="000000"/>
                          </a:solidFill>
                          <a:effectLst/>
                        </a:rPr>
                        <a:t>(</a:t>
                      </a:r>
                      <a:r>
                        <a:rPr lang="zh-CN" altLang="en-US" sz="900" b="0" u="none" strike="noStrike" dirty="0">
                          <a:solidFill>
                            <a:srgbClr val="000000"/>
                          </a:solidFill>
                          <a:effectLst/>
                        </a:rPr>
                        <a:t>当前</a:t>
                      </a:r>
                      <a:r>
                        <a:rPr lang="en-US" altLang="zh-CN" sz="900" b="0" u="none" strike="noStrike" dirty="0">
                          <a:solidFill>
                            <a:srgbClr val="000000"/>
                          </a:solidFill>
                          <a:effectLst/>
                        </a:rPr>
                        <a:t>CPC/</a:t>
                      </a:r>
                      <a:r>
                        <a:rPr lang="zh-CN" altLang="en-US" sz="900" b="0" u="none" strike="noStrike" dirty="0">
                          <a:solidFill>
                            <a:srgbClr val="000000"/>
                          </a:solidFill>
                          <a:effectLst/>
                        </a:rPr>
                        <a:t>同类均值</a:t>
                      </a:r>
                      <a:r>
                        <a:rPr lang="en-US" altLang="zh-CN" sz="900" b="0" u="none" strike="noStrike" dirty="0">
                          <a:solidFill>
                            <a:srgbClr val="000000"/>
                          </a:solidFill>
                          <a:effectLst/>
                        </a:rPr>
                        <a:t>CPC-1)*100=(4.24/2.5-1)*100=69.6%</a:t>
                      </a:r>
                      <a:r>
                        <a:rPr lang="zh-CN" altLang="en-US" sz="900" b="0" u="none" strike="noStrike" dirty="0">
                          <a:solidFill>
                            <a:srgbClr val="000000"/>
                          </a:solidFill>
                          <a:effectLst/>
                        </a:rPr>
                        <a:t>超支幅度远超阈值）  </a:t>
                      </a:r>
                      <a:br>
                        <a:rPr lang="zh-CN" altLang="en-US" sz="900" b="0" u="none" strike="noStrike" dirty="0">
                          <a:solidFill>
                            <a:srgbClr val="000000"/>
                          </a:solidFill>
                          <a:effectLst/>
                        </a:rPr>
                      </a:br>
                      <a:r>
                        <a:rPr lang="en-US" altLang="zh-CN" sz="900" b="0" u="none" strike="noStrike" dirty="0">
                          <a:solidFill>
                            <a:srgbClr val="000000"/>
                          </a:solidFill>
                          <a:effectLst/>
                        </a:rPr>
                        <a:t>2) CPC</a:t>
                      </a:r>
                      <a:r>
                        <a:rPr lang="zh-CN" altLang="en-US" sz="900" b="0" u="none" strike="noStrike" dirty="0">
                          <a:solidFill>
                            <a:srgbClr val="000000"/>
                          </a:solidFill>
                          <a:effectLst/>
                        </a:rPr>
                        <a:t>分析：当前</a:t>
                      </a:r>
                      <a:r>
                        <a:rPr lang="en-US" altLang="zh-CN" sz="900" b="0" u="none" strike="noStrike" dirty="0">
                          <a:solidFill>
                            <a:srgbClr val="000000"/>
                          </a:solidFill>
                          <a:effectLst/>
                        </a:rPr>
                        <a:t>CPC</a:t>
                      </a:r>
                      <a:r>
                        <a:rPr lang="zh-CN" altLang="en-US" sz="900" b="0" u="none" strike="noStrike" dirty="0">
                          <a:solidFill>
                            <a:srgbClr val="000000"/>
                          </a:solidFill>
                          <a:effectLst/>
                        </a:rPr>
                        <a:t>超均值</a:t>
                      </a:r>
                      <a:r>
                        <a:rPr lang="en-US" altLang="zh-CN" sz="900" b="0" u="none" strike="noStrike" dirty="0">
                          <a:solidFill>
                            <a:srgbClr val="000000"/>
                          </a:solidFill>
                          <a:effectLst/>
                        </a:rPr>
                        <a:t>69.6%</a:t>
                      </a:r>
                      <a:r>
                        <a:rPr lang="zh-CN" altLang="en-US" sz="900" b="0" u="none" strike="noStrike" dirty="0">
                          <a:solidFill>
                            <a:srgbClr val="000000"/>
                          </a:solidFill>
                          <a:effectLst/>
                        </a:rPr>
                        <a:t>，需降低出价至</a:t>
                      </a:r>
                      <a:r>
                        <a:rPr lang="en-US" altLang="zh-CN" sz="900" b="0" u="none" strike="noStrike" dirty="0">
                          <a:solidFill>
                            <a:srgbClr val="000000"/>
                          </a:solidFill>
                          <a:effectLst/>
                        </a:rPr>
                        <a:t>2.5</a:t>
                      </a:r>
                      <a:r>
                        <a:rPr lang="zh-CN" altLang="en-US" sz="900" b="0" u="none" strike="noStrike" dirty="0">
                          <a:solidFill>
                            <a:srgbClr val="000000"/>
                          </a:solidFill>
                          <a:effectLst/>
                        </a:rPr>
                        <a:t>元以下并启用智能竞价策略  </a:t>
                      </a:r>
                      <a:br>
                        <a:rPr lang="zh-CN" altLang="en-US" sz="900" b="0" u="none" strike="noStrike" dirty="0">
                          <a:solidFill>
                            <a:srgbClr val="000000"/>
                          </a:solidFill>
                          <a:effectLst/>
                        </a:rPr>
                      </a:br>
                      <a:r>
                        <a:rPr lang="en-US" altLang="zh-CN" sz="900" b="0" u="none" strike="noStrike" dirty="0">
                          <a:solidFill>
                            <a:srgbClr val="000000"/>
                          </a:solidFill>
                          <a:effectLst/>
                        </a:rPr>
                        <a:t>3) CTR</a:t>
                      </a:r>
                      <a:r>
                        <a:rPr lang="zh-CN" altLang="en-US" sz="900" b="0" u="none" strike="noStrike" dirty="0">
                          <a:solidFill>
                            <a:srgbClr val="000000"/>
                          </a:solidFill>
                          <a:effectLst/>
                        </a:rPr>
                        <a:t>分析：</a:t>
                      </a:r>
                      <a:r>
                        <a:rPr lang="en-US" altLang="zh-CN" sz="900" b="0" u="none" strike="noStrike" dirty="0">
                          <a:solidFill>
                            <a:srgbClr val="000000"/>
                          </a:solidFill>
                          <a:effectLst/>
                        </a:rPr>
                        <a:t>CTR</a:t>
                      </a:r>
                      <a:r>
                        <a:rPr lang="zh-CN" altLang="en-US" sz="900" b="0" u="none" strike="noStrike" dirty="0">
                          <a:solidFill>
                            <a:srgbClr val="000000"/>
                          </a:solidFill>
                          <a:effectLst/>
                        </a:rPr>
                        <a:t>低于基准</a:t>
                      </a:r>
                      <a:r>
                        <a:rPr lang="en-US" altLang="zh-CN" sz="900" b="0" u="none" strike="noStrike" dirty="0">
                          <a:solidFill>
                            <a:srgbClr val="000000"/>
                          </a:solidFill>
                          <a:effectLst/>
                        </a:rPr>
                        <a:t>1%</a:t>
                      </a:r>
                      <a:r>
                        <a:rPr lang="zh-CN" altLang="en-US" sz="900" b="0" u="none" strike="noStrike" dirty="0">
                          <a:solidFill>
                            <a:srgbClr val="000000"/>
                          </a:solidFill>
                          <a:effectLst/>
                        </a:rPr>
                        <a:t>，需优化广告素材（增加圣诞礼盒视觉</a:t>
                      </a:r>
                      <a:r>
                        <a:rPr lang="en-US" altLang="zh-CN" sz="900" b="0" u="none" strike="noStrike" dirty="0">
                          <a:solidFill>
                            <a:srgbClr val="000000"/>
                          </a:solidFill>
                          <a:effectLst/>
                        </a:rPr>
                        <a:t>/</a:t>
                      </a:r>
                      <a:r>
                        <a:rPr lang="zh-CN" altLang="en-US" sz="900" b="0" u="none" strike="noStrike" dirty="0">
                          <a:solidFill>
                            <a:srgbClr val="000000"/>
                          </a:solidFill>
                          <a:effectLst/>
                        </a:rPr>
                        <a:t>男士香调场景化文案）提升吸引力  </a:t>
                      </a:r>
                      <a:br>
                        <a:rPr lang="zh-CN" altLang="en-US" sz="900" b="0" u="none" strike="noStrike" dirty="0">
                          <a:solidFill>
                            <a:srgbClr val="000000"/>
                          </a:solidFill>
                          <a:effectLst/>
                        </a:rPr>
                      </a:br>
                      <a:r>
                        <a:rPr lang="en-US" altLang="zh-CN" sz="900" b="0" u="none" strike="noStrike" dirty="0">
                          <a:solidFill>
                            <a:srgbClr val="000000"/>
                          </a:solidFill>
                          <a:effectLst/>
                        </a:rPr>
                        <a:t>4) CVR</a:t>
                      </a:r>
                      <a:r>
                        <a:rPr lang="zh-CN" altLang="en-US" sz="900" b="0" u="none" strike="noStrike" dirty="0">
                          <a:solidFill>
                            <a:srgbClr val="000000"/>
                          </a:solidFill>
                          <a:effectLst/>
                        </a:rPr>
                        <a:t>分析：点击后零转化反映受众匹配度低，需在落地页强化</a:t>
                      </a:r>
                      <a:r>
                        <a:rPr lang="en-US" altLang="zh-CN" sz="900" b="0" u="none" strike="noStrike" dirty="0">
                          <a:solidFill>
                            <a:srgbClr val="000000"/>
                          </a:solidFill>
                          <a:effectLst/>
                        </a:rPr>
                        <a:t>"</a:t>
                      </a:r>
                      <a:r>
                        <a:rPr lang="zh-CN" altLang="en-US" sz="900" b="0" u="none" strike="noStrike" dirty="0">
                          <a:solidFill>
                            <a:srgbClr val="000000"/>
                          </a:solidFill>
                          <a:effectLst/>
                        </a:rPr>
                        <a:t>男士节日礼赠</a:t>
                      </a:r>
                      <a:r>
                        <a:rPr lang="en-US" altLang="zh-CN" sz="900" b="0" u="none" strike="noStrike" dirty="0">
                          <a:solidFill>
                            <a:srgbClr val="000000"/>
                          </a:solidFill>
                          <a:effectLst/>
                        </a:rPr>
                        <a:t>"</a:t>
                      </a:r>
                      <a:r>
                        <a:rPr lang="zh-CN" altLang="en-US" sz="900" b="0" u="none" strike="noStrike" dirty="0">
                          <a:solidFill>
                            <a:srgbClr val="000000"/>
                          </a:solidFill>
                          <a:effectLst/>
                        </a:rPr>
                        <a:t>专属权益及试用装钩子  </a:t>
                      </a:r>
                      <a:br>
                        <a:rPr lang="zh-CN" altLang="en-US" sz="900" b="0" u="none" strike="noStrike" dirty="0">
                          <a:solidFill>
                            <a:srgbClr val="000000"/>
                          </a:solidFill>
                          <a:effectLst/>
                        </a:rPr>
                      </a:br>
                      <a:r>
                        <a:rPr lang="en-US" altLang="zh-CN" sz="900" b="0" u="none" strike="noStrike" dirty="0">
                          <a:solidFill>
                            <a:srgbClr val="000000"/>
                          </a:solidFill>
                          <a:effectLst/>
                        </a:rPr>
                        <a:t>5) ROI</a:t>
                      </a:r>
                      <a:r>
                        <a:rPr lang="zh-CN" altLang="en-US" sz="900" b="0" u="none" strike="noStrike" dirty="0">
                          <a:solidFill>
                            <a:srgbClr val="000000"/>
                          </a:solidFill>
                          <a:effectLst/>
                        </a:rPr>
                        <a:t>分析：零回报主因跨品类偏差（家电→香水），需重设</a:t>
                      </a:r>
                      <a:r>
                        <a:rPr lang="en-US" altLang="zh-CN" sz="900" b="0" u="none" strike="noStrike" dirty="0">
                          <a:solidFill>
                            <a:srgbClr val="000000"/>
                          </a:solidFill>
                          <a:effectLst/>
                        </a:rPr>
                        <a:t>DMP</a:t>
                      </a:r>
                      <a:r>
                        <a:rPr lang="zh-CN" altLang="en-US" sz="900" b="0" u="none" strike="noStrike" dirty="0">
                          <a:solidFill>
                            <a:srgbClr val="000000"/>
                          </a:solidFill>
                          <a:effectLst/>
                        </a:rPr>
                        <a:t>标签权重（叠加近期浏览个护</a:t>
                      </a:r>
                      <a:r>
                        <a:rPr lang="en-US" altLang="zh-CN" sz="900" b="0" u="none" strike="noStrike" dirty="0">
                          <a:solidFill>
                            <a:srgbClr val="000000"/>
                          </a:solidFill>
                          <a:effectLst/>
                        </a:rPr>
                        <a:t>/</a:t>
                      </a:r>
                      <a:r>
                        <a:rPr lang="zh-CN" altLang="en-US" sz="900" b="0" u="none" strike="noStrike" dirty="0">
                          <a:solidFill>
                            <a:srgbClr val="000000"/>
                          </a:solidFill>
                          <a:effectLst/>
                        </a:rPr>
                        <a:t>节日礼品内容用户）  </a:t>
                      </a:r>
                      <a:br>
                        <a:rPr lang="zh-CN" altLang="en-US" sz="900" b="0" u="none" strike="noStrike" dirty="0">
                          <a:solidFill>
                            <a:srgbClr val="000000"/>
                          </a:solidFill>
                          <a:effectLst/>
                        </a:rPr>
                      </a:br>
                      <a:r>
                        <a:rPr lang="en-US" altLang="zh-CN" sz="900" b="0" u="none" strike="noStrike" dirty="0">
                          <a:solidFill>
                            <a:srgbClr val="000000"/>
                          </a:solidFill>
                          <a:effectLst/>
                        </a:rPr>
                        <a:t>6) </a:t>
                      </a:r>
                      <a:r>
                        <a:rPr lang="zh-CN" altLang="en-US" sz="900" b="0" u="none" strike="noStrike" dirty="0">
                          <a:solidFill>
                            <a:srgbClr val="000000"/>
                          </a:solidFill>
                          <a:effectLst/>
                        </a:rPr>
                        <a:t>人群迭代建议：缩小家电用户范围至中高消费层级群体（月消费</a:t>
                      </a:r>
                      <a:r>
                        <a:rPr lang="en-US" altLang="zh-CN" sz="900" b="0" u="none" strike="noStrike" dirty="0">
                          <a:solidFill>
                            <a:srgbClr val="000000"/>
                          </a:solidFill>
                          <a:effectLst/>
                        </a:rPr>
                        <a:t>&gt;2000</a:t>
                      </a:r>
                      <a:r>
                        <a:rPr lang="zh-CN" altLang="en-US" sz="900" b="0" u="none" strike="noStrike" dirty="0">
                          <a:solidFill>
                            <a:srgbClr val="000000"/>
                          </a:solidFill>
                          <a:effectLst/>
                        </a:rPr>
                        <a:t>元），叠加</a:t>
                      </a:r>
                      <a:r>
                        <a:rPr lang="en-US" altLang="zh-CN" sz="900" b="0" u="none" strike="noStrike" dirty="0">
                          <a:solidFill>
                            <a:srgbClr val="000000"/>
                          </a:solidFill>
                          <a:effectLst/>
                        </a:rPr>
                        <a:t>30</a:t>
                      </a:r>
                      <a:r>
                        <a:rPr lang="zh-CN" altLang="en-US" sz="900" b="0" u="none" strike="noStrike" dirty="0">
                          <a:solidFill>
                            <a:srgbClr val="000000"/>
                          </a:solidFill>
                          <a:effectLst/>
                        </a:rPr>
                        <a:t>天内搜索</a:t>
                      </a:r>
                      <a:r>
                        <a:rPr lang="en-US" altLang="zh-CN" sz="900" b="0" u="none" strike="noStrike" dirty="0">
                          <a:solidFill>
                            <a:srgbClr val="000000"/>
                          </a:solidFill>
                          <a:effectLst/>
                        </a:rPr>
                        <a:t>"</a:t>
                      </a:r>
                      <a:r>
                        <a:rPr lang="zh-CN" altLang="en-US" sz="900" b="0" u="none" strike="noStrike" dirty="0">
                          <a:solidFill>
                            <a:srgbClr val="000000"/>
                          </a:solidFill>
                          <a:effectLst/>
                        </a:rPr>
                        <a:t>男士香水</a:t>
                      </a:r>
                      <a:r>
                        <a:rPr lang="en-US" altLang="zh-CN" sz="900" b="0" u="none" strike="noStrike" dirty="0">
                          <a:solidFill>
                            <a:srgbClr val="000000"/>
                          </a:solidFill>
                          <a:effectLst/>
                        </a:rPr>
                        <a:t>""</a:t>
                      </a:r>
                      <a:r>
                        <a:rPr lang="zh-CN" altLang="en-US" sz="900" b="0" u="none" strike="noStrike" dirty="0">
                          <a:solidFill>
                            <a:srgbClr val="000000"/>
                          </a:solidFill>
                          <a:effectLst/>
                        </a:rPr>
                        <a:t>圣诞礼物</a:t>
                      </a:r>
                      <a:r>
                        <a:rPr lang="en-US" altLang="zh-CN" sz="900" b="0" u="none" strike="noStrike" dirty="0">
                          <a:solidFill>
                            <a:srgbClr val="000000"/>
                          </a:solidFill>
                          <a:effectLst/>
                        </a:rPr>
                        <a:t>"</a:t>
                      </a:r>
                      <a:r>
                        <a:rPr lang="zh-CN" altLang="en-US" sz="900" b="0" u="none" strike="noStrike" dirty="0">
                          <a:solidFill>
                            <a:srgbClr val="000000"/>
                          </a:solidFill>
                          <a:effectLst/>
                        </a:rPr>
                        <a:t>行为标签；排除价格敏感型用户（历史购买均价</a:t>
                      </a:r>
                      <a:r>
                        <a:rPr lang="en-US" altLang="zh-CN" sz="900" b="0" u="none" strike="noStrike" dirty="0">
                          <a:solidFill>
                            <a:srgbClr val="000000"/>
                          </a:solidFill>
                          <a:effectLst/>
                        </a:rPr>
                        <a:t>&lt;300</a:t>
                      </a:r>
                      <a:r>
                        <a:rPr lang="zh-CN" altLang="en-US" sz="900" b="0" u="none" strike="noStrike" dirty="0">
                          <a:solidFill>
                            <a:srgbClr val="000000"/>
                          </a:solidFill>
                          <a:effectLst/>
                        </a:rPr>
                        <a:t>元）；增加竞品香水位面浏览用户扩展覆盖池</a:t>
                      </a:r>
                      <a:endParaRPr lang="zh-CN" altLang="en-US" sz="900" b="0" i="0" u="none" strike="noStrike" dirty="0">
                        <a:solidFill>
                          <a:srgbClr val="000000"/>
                        </a:solidFill>
                        <a:effectLst/>
                        <a:latin typeface="宋体" panose="02010600030101010101" pitchFamily="2" charset="-122"/>
                        <a:ea typeface="宋体" panose="02010600030101010101" pitchFamily="2" charset="-122"/>
                      </a:endParaRPr>
                    </a:p>
                  </a:txBody>
                  <a:tcPr marL="2585" marR="2585" marT="2585" marB="0"/>
                </a:tc>
                <a:extLst>
                  <a:ext uri="{0D108BD9-81ED-4DB2-BD59-A6C34878D82A}">
                    <a16:rowId xmlns:a16="http://schemas.microsoft.com/office/drawing/2014/main" val="2717094564"/>
                  </a:ext>
                </a:extLst>
              </a:tr>
            </a:tbl>
          </a:graphicData>
        </a:graphic>
      </p:graphicFrame>
      <p:sp>
        <p:nvSpPr>
          <p:cNvPr id="13" name="文本框 12">
            <a:extLst>
              <a:ext uri="{FF2B5EF4-FFF2-40B4-BE49-F238E27FC236}">
                <a16:creationId xmlns:a16="http://schemas.microsoft.com/office/drawing/2014/main" id="{8C903317-63AE-34B1-C8F8-016BAAEBCC6B}"/>
              </a:ext>
            </a:extLst>
          </p:cNvPr>
          <p:cNvSpPr txBox="1"/>
          <p:nvPr/>
        </p:nvSpPr>
        <p:spPr>
          <a:xfrm>
            <a:off x="4215259" y="870109"/>
            <a:ext cx="4154250" cy="461665"/>
          </a:xfrm>
          <a:prstGeom prst="rect">
            <a:avLst/>
          </a:prstGeom>
          <a:noFill/>
        </p:spPr>
        <p:txBody>
          <a:bodyPr wrap="square">
            <a:spAutoFit/>
          </a:bodyPr>
          <a:lstStyle/>
          <a:p>
            <a:r>
              <a:rPr kumimoji="1" lang="zh-CN" altLang="en-US" sz="2400" b="1" dirty="0"/>
              <a:t>智能复投建议</a:t>
            </a:r>
            <a:r>
              <a:rPr kumimoji="1" lang="en-US" altLang="zh-CN" sz="2400" b="1" dirty="0"/>
              <a:t>.</a:t>
            </a:r>
            <a:r>
              <a:rPr kumimoji="1" lang="zh-CN" altLang="en-US" sz="2400" b="1" dirty="0"/>
              <a:t>底表</a:t>
            </a:r>
            <a:r>
              <a:rPr kumimoji="1" lang="en-US" altLang="zh-CN" sz="2400" b="1" dirty="0"/>
              <a:t>demo</a:t>
            </a:r>
            <a:endParaRPr lang="zh-CN" altLang="en-US" sz="2400" dirty="0"/>
          </a:p>
        </p:txBody>
      </p:sp>
    </p:spTree>
    <p:extLst>
      <p:ext uri="{BB962C8B-B14F-4D97-AF65-F5344CB8AC3E}">
        <p14:creationId xmlns:p14="http://schemas.microsoft.com/office/powerpoint/2010/main" val="2072019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a:extLst>
              <a:ext uri="{FF2B5EF4-FFF2-40B4-BE49-F238E27FC236}">
                <a16:creationId xmlns:a16="http://schemas.microsoft.com/office/drawing/2014/main" id="{35DAD4DB-1F9A-59A2-D453-C874121D7A8F}"/>
              </a:ext>
            </a:extLst>
          </p:cNvPr>
          <p:cNvPicPr>
            <a:picLocks noChangeAspect="1"/>
          </p:cNvPicPr>
          <p:nvPr/>
        </p:nvPicPr>
        <p:blipFill>
          <a:blip r:embed="rId2"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sp>
        <p:nvSpPr>
          <p:cNvPr id="2" name="标题 1">
            <a:extLst>
              <a:ext uri="{FF2B5EF4-FFF2-40B4-BE49-F238E27FC236}">
                <a16:creationId xmlns:a16="http://schemas.microsoft.com/office/drawing/2014/main" id="{6F622559-D06E-CA34-6F71-58EDD7698ABD}"/>
              </a:ext>
            </a:extLst>
          </p:cNvPr>
          <p:cNvSpPr txBox="1">
            <a:spLocks/>
          </p:cNvSpPr>
          <p:nvPr/>
        </p:nvSpPr>
        <p:spPr>
          <a:xfrm>
            <a:off x="54858" y="65316"/>
            <a:ext cx="7141470" cy="681038"/>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03.</a:t>
            </a:r>
            <a:r>
              <a:rPr lang="zh-CN" altLang="en-US" dirty="0">
                <a:latin typeface="方正姚体" panose="02010601030101010101" pitchFamily="2" charset="-122"/>
                <a:ea typeface="方正姚体" panose="02010601030101010101" pitchFamily="2" charset="-122"/>
              </a:rPr>
              <a:t>投后</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智能投放优化</a:t>
            </a:r>
            <a:endParaRPr lang="zh-CN" altLang="en-US" dirty="0">
              <a:latin typeface="方正姚体" panose="02010601030101010101" pitchFamily="2" charset="-122"/>
              <a:ea typeface="方正姚体" panose="02010601030101010101" pitchFamily="2" charset="-122"/>
            </a:endParaRPr>
          </a:p>
        </p:txBody>
      </p:sp>
      <p:sp>
        <p:nvSpPr>
          <p:cNvPr id="3" name="文本框 2">
            <a:extLst>
              <a:ext uri="{FF2B5EF4-FFF2-40B4-BE49-F238E27FC236}">
                <a16:creationId xmlns:a16="http://schemas.microsoft.com/office/drawing/2014/main" id="{354F4C09-9560-DC69-99CD-1928174F2146}"/>
              </a:ext>
            </a:extLst>
          </p:cNvPr>
          <p:cNvSpPr txBox="1"/>
          <p:nvPr/>
        </p:nvSpPr>
        <p:spPr>
          <a:xfrm>
            <a:off x="750576" y="1474926"/>
            <a:ext cx="5238744" cy="461665"/>
          </a:xfrm>
          <a:prstGeom prst="rect">
            <a:avLst/>
          </a:prstGeom>
          <a:noFill/>
        </p:spPr>
        <p:txBody>
          <a:bodyPr wrap="square">
            <a:spAutoFit/>
          </a:bodyPr>
          <a:lstStyle/>
          <a:p>
            <a:r>
              <a:rPr kumimoji="1" lang="zh-CN" altLang="en-US" sz="2400" b="1" dirty="0"/>
              <a:t>智能复投建议</a:t>
            </a:r>
            <a:r>
              <a:rPr kumimoji="1" lang="en-US" altLang="zh-CN" sz="2400" b="1" dirty="0"/>
              <a:t>.</a:t>
            </a:r>
            <a:r>
              <a:rPr kumimoji="1" lang="zh-CN" altLang="en-US" sz="2400" b="1" dirty="0"/>
              <a:t>自动化归纳</a:t>
            </a:r>
            <a:r>
              <a:rPr kumimoji="1" lang="en-US" altLang="zh-CN" sz="2400" b="1" dirty="0"/>
              <a:t>demo</a:t>
            </a:r>
            <a:endParaRPr lang="zh-CN" altLang="en-US" sz="2400" dirty="0"/>
          </a:p>
        </p:txBody>
      </p:sp>
      <p:sp>
        <p:nvSpPr>
          <p:cNvPr id="4" name="文本框 3">
            <a:extLst>
              <a:ext uri="{FF2B5EF4-FFF2-40B4-BE49-F238E27FC236}">
                <a16:creationId xmlns:a16="http://schemas.microsoft.com/office/drawing/2014/main" id="{55D80010-D518-0B91-2217-014E1D2FE92B}"/>
              </a:ext>
            </a:extLst>
          </p:cNvPr>
          <p:cNvSpPr txBox="1"/>
          <p:nvPr/>
        </p:nvSpPr>
        <p:spPr>
          <a:xfrm>
            <a:off x="7304170" y="1474926"/>
            <a:ext cx="3939584" cy="461665"/>
          </a:xfrm>
          <a:prstGeom prst="rect">
            <a:avLst/>
          </a:prstGeom>
          <a:noFill/>
        </p:spPr>
        <p:txBody>
          <a:bodyPr wrap="square">
            <a:spAutoFit/>
          </a:bodyPr>
          <a:lstStyle/>
          <a:p>
            <a:r>
              <a:rPr kumimoji="1" lang="zh-CN" altLang="en-US" sz="2400" b="1" dirty="0"/>
              <a:t>智能复投建议</a:t>
            </a:r>
            <a:r>
              <a:rPr kumimoji="1" lang="en-US" altLang="zh-CN" sz="2400" b="1" dirty="0"/>
              <a:t>.AI</a:t>
            </a:r>
            <a:r>
              <a:rPr kumimoji="1" lang="zh-CN" altLang="en-US" sz="2400" b="1" dirty="0"/>
              <a:t>归纳</a:t>
            </a:r>
            <a:r>
              <a:rPr kumimoji="1" lang="en-US" altLang="zh-CN" sz="2400" b="1" dirty="0"/>
              <a:t>demo</a:t>
            </a:r>
            <a:endParaRPr lang="zh-CN" altLang="en-US" sz="2400" dirty="0"/>
          </a:p>
        </p:txBody>
      </p:sp>
      <p:pic>
        <p:nvPicPr>
          <p:cNvPr id="7" name="图片 6">
            <a:extLst>
              <a:ext uri="{FF2B5EF4-FFF2-40B4-BE49-F238E27FC236}">
                <a16:creationId xmlns:a16="http://schemas.microsoft.com/office/drawing/2014/main" id="{A0B7576E-C292-2D21-74FD-5150BA17D78C}"/>
              </a:ext>
            </a:extLst>
          </p:cNvPr>
          <p:cNvPicPr>
            <a:picLocks noChangeAspect="1"/>
          </p:cNvPicPr>
          <p:nvPr/>
        </p:nvPicPr>
        <p:blipFill>
          <a:blip r:embed="rId3"/>
          <a:srcRect r="13552"/>
          <a:stretch/>
        </p:blipFill>
        <p:spPr>
          <a:xfrm>
            <a:off x="169652" y="2293354"/>
            <a:ext cx="5353538" cy="2763278"/>
          </a:xfrm>
          <a:prstGeom prst="rect">
            <a:avLst/>
          </a:prstGeom>
        </p:spPr>
      </p:pic>
      <p:pic>
        <p:nvPicPr>
          <p:cNvPr id="9" name="图片 8">
            <a:extLst>
              <a:ext uri="{FF2B5EF4-FFF2-40B4-BE49-F238E27FC236}">
                <a16:creationId xmlns:a16="http://schemas.microsoft.com/office/drawing/2014/main" id="{6A7681AD-2CF3-312A-2009-08708C37DC56}"/>
              </a:ext>
            </a:extLst>
          </p:cNvPr>
          <p:cNvPicPr>
            <a:picLocks noChangeAspect="1"/>
          </p:cNvPicPr>
          <p:nvPr/>
        </p:nvPicPr>
        <p:blipFill>
          <a:blip r:embed="rId4"/>
          <a:stretch>
            <a:fillRect/>
          </a:stretch>
        </p:blipFill>
        <p:spPr>
          <a:xfrm>
            <a:off x="5742432" y="2182904"/>
            <a:ext cx="6483748" cy="2738506"/>
          </a:xfrm>
          <a:prstGeom prst="rect">
            <a:avLst/>
          </a:prstGeom>
        </p:spPr>
      </p:pic>
    </p:spTree>
    <p:extLst>
      <p:ext uri="{BB962C8B-B14F-4D97-AF65-F5344CB8AC3E}">
        <p14:creationId xmlns:p14="http://schemas.microsoft.com/office/powerpoint/2010/main" val="2520328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0D3477ED-A8FC-98AA-86C2-7620842150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482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150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559890" y="430077"/>
            <a:ext cx="4816716" cy="1944649"/>
          </a:xfrm>
          <a:prstGeom prst="rect">
            <a:avLst/>
          </a:prstGeom>
          <a:solidFill>
            <a:schemeClr val="tx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dirty="0"/>
              <a:t>现状</a:t>
            </a:r>
            <a:r>
              <a:rPr lang="en-US" altLang="zh-CN" b="1" dirty="0">
                <a:sym typeface="+mn-ea"/>
              </a:rPr>
              <a:t>1.0</a:t>
            </a:r>
            <a:r>
              <a:rPr lang="zh-CN" altLang="en-US" b="1" dirty="0">
                <a:sym typeface="+mn-ea"/>
              </a:rPr>
              <a:t>版本</a:t>
            </a:r>
            <a:r>
              <a:rPr lang="en-US" altLang="zh-CN" b="1" dirty="0">
                <a:sym typeface="+mn-ea"/>
              </a:rPr>
              <a:t>-</a:t>
            </a:r>
            <a:r>
              <a:rPr lang="zh-CN" altLang="en-US" b="1" dirty="0">
                <a:sym typeface="+mn-ea"/>
              </a:rPr>
              <a:t>人工</a:t>
            </a:r>
            <a:endParaRPr lang="zh-CN" altLang="en-US" b="1" dirty="0"/>
          </a:p>
          <a:p>
            <a:pPr algn="l"/>
            <a:r>
              <a:rPr lang="zh-CN" altLang="en-US" dirty="0"/>
              <a:t>打通真正意义上人群</a:t>
            </a:r>
            <a:r>
              <a:rPr lang="en-US" altLang="zh-CN" dirty="0"/>
              <a:t>ISV&amp;</a:t>
            </a:r>
            <a:r>
              <a:rPr lang="zh-CN" altLang="en-US" dirty="0"/>
              <a:t>投放的数投一体：人群计划</a:t>
            </a:r>
            <a:r>
              <a:rPr lang="en-US" altLang="zh-CN" dirty="0"/>
              <a:t>-</a:t>
            </a:r>
            <a:r>
              <a:rPr lang="zh-CN" altLang="en-US" dirty="0"/>
              <a:t>投放落地执行</a:t>
            </a:r>
            <a:r>
              <a:rPr lang="en-US" altLang="zh-CN" dirty="0"/>
              <a:t>-</a:t>
            </a:r>
            <a:r>
              <a:rPr lang="zh-CN" altLang="en-US" dirty="0"/>
              <a:t>实时追踪人群调优</a:t>
            </a:r>
            <a:r>
              <a:rPr lang="en-US" altLang="zh-CN" dirty="0"/>
              <a:t>-</a:t>
            </a:r>
            <a:r>
              <a:rPr lang="zh-CN" altLang="en-US" dirty="0"/>
              <a:t>效果复盘，总结方法论</a:t>
            </a:r>
            <a:r>
              <a:rPr lang="en-US" altLang="zh-CN" dirty="0"/>
              <a:t>1.0</a:t>
            </a:r>
            <a:r>
              <a:rPr lang="zh-CN" altLang="en-US" dirty="0"/>
              <a:t>版</a:t>
            </a:r>
          </a:p>
        </p:txBody>
      </p:sp>
      <p:sp>
        <p:nvSpPr>
          <p:cNvPr id="5" name="矩形 4"/>
          <p:cNvSpPr/>
          <p:nvPr/>
        </p:nvSpPr>
        <p:spPr>
          <a:xfrm>
            <a:off x="5704840" y="442595"/>
            <a:ext cx="6204585" cy="1944370"/>
          </a:xfrm>
          <a:prstGeom prst="rect">
            <a:avLst/>
          </a:prstGeom>
          <a:solidFill>
            <a:schemeClr val="tx1"/>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000" b="1" dirty="0">
                <a:sym typeface="+mn-ea"/>
              </a:rPr>
              <a:t>数投一体结合</a:t>
            </a:r>
            <a:r>
              <a:rPr lang="en-US" altLang="zh-CN" sz="2000" b="1" dirty="0">
                <a:sym typeface="+mn-ea"/>
              </a:rPr>
              <a:t>Ai</a:t>
            </a:r>
            <a:r>
              <a:rPr lang="zh-CN" altLang="en-US" sz="2000" b="1" dirty="0">
                <a:sym typeface="+mn-ea"/>
              </a:rPr>
              <a:t>提效</a:t>
            </a:r>
            <a:endParaRPr lang="en-US" altLang="zh-CN" sz="2000" dirty="0"/>
          </a:p>
          <a:p>
            <a:pPr algn="l"/>
            <a:r>
              <a:rPr lang="zh-CN" altLang="en-US" sz="1600" b="1" dirty="0">
                <a:latin typeface="微软雅黑" panose="020B0503020204020204" charset="-122"/>
                <a:ea typeface="微软雅黑" panose="020B0503020204020204" charset="-122"/>
              </a:rPr>
              <a:t>目的</a:t>
            </a:r>
            <a:r>
              <a:rPr lang="en-US" altLang="zh-CN" sz="1400" dirty="0"/>
              <a:t>=</a:t>
            </a:r>
            <a:r>
              <a:rPr lang="zh-CN" altLang="en-US" sz="1400" dirty="0"/>
              <a:t>极易数据中台基础建设（依托于</a:t>
            </a:r>
            <a:r>
              <a:rPr lang="en-US" altLang="zh-CN" sz="1400" dirty="0"/>
              <a:t>SKII</a:t>
            </a:r>
            <a:r>
              <a:rPr lang="zh-CN" altLang="en-US" sz="1400" dirty="0"/>
              <a:t>等头部品牌数据基础，复用于其他品牌更快起量及提效</a:t>
            </a:r>
            <a:r>
              <a:rPr lang="en-US" altLang="zh-CN" sz="1400" dirty="0"/>
              <a:t>)</a:t>
            </a:r>
            <a:r>
              <a:rPr lang="zh-CN" altLang="en-US" sz="1400" dirty="0"/>
              <a:t>，</a:t>
            </a:r>
            <a:r>
              <a:rPr lang="zh-CN" altLang="en-US" sz="1600" b="1" dirty="0">
                <a:solidFill>
                  <a:srgbClr val="FF0000"/>
                </a:solidFill>
              </a:rPr>
              <a:t>满足更精准人群计划</a:t>
            </a:r>
            <a:r>
              <a:rPr lang="en-US" altLang="zh-CN" sz="1600" b="1" dirty="0">
                <a:solidFill>
                  <a:srgbClr val="FF0000"/>
                </a:solidFill>
              </a:rPr>
              <a:t>&amp;</a:t>
            </a:r>
            <a:r>
              <a:rPr lang="zh-CN" altLang="en-US" sz="1600" b="1" dirty="0">
                <a:solidFill>
                  <a:srgbClr val="FF0000"/>
                </a:solidFill>
              </a:rPr>
              <a:t>投放提效，</a:t>
            </a:r>
            <a:r>
              <a:rPr lang="zh-CN" altLang="en-US" sz="1600" b="1" dirty="0">
                <a:solidFill>
                  <a:srgbClr val="FF0000"/>
                </a:solidFill>
                <a:sym typeface="+mn-ea"/>
              </a:rPr>
              <a:t>形成闭环</a:t>
            </a:r>
            <a:br>
              <a:rPr lang="zh-CN" altLang="en-US" sz="1600" b="1" dirty="0">
                <a:solidFill>
                  <a:srgbClr val="FF0000"/>
                </a:solidFill>
              </a:rPr>
            </a:br>
            <a:endParaRPr lang="zh-CN" altLang="en-US" sz="1600" b="1" dirty="0">
              <a:solidFill>
                <a:srgbClr val="FF0000"/>
              </a:solidFill>
            </a:endParaRPr>
          </a:p>
          <a:p>
            <a:pPr algn="l"/>
            <a:r>
              <a:rPr lang="zh-CN" altLang="en-US" sz="1400" b="1" dirty="0"/>
              <a:t>步骤</a:t>
            </a:r>
            <a:r>
              <a:rPr lang="en-US" altLang="zh-CN" sz="1400" b="1" dirty="0"/>
              <a:t>1=</a:t>
            </a:r>
            <a:r>
              <a:rPr lang="zh-CN" altLang="en-US" sz="1400" b="1" dirty="0"/>
              <a:t>建立极易数据库</a:t>
            </a:r>
            <a:endParaRPr lang="en-US" altLang="zh-CN" sz="1400" b="1" dirty="0"/>
          </a:p>
          <a:p>
            <a:pPr algn="l"/>
            <a:r>
              <a:rPr lang="zh-CN" altLang="en-US" sz="1400" b="1" dirty="0"/>
              <a:t>步骤</a:t>
            </a:r>
            <a:r>
              <a:rPr lang="en-US" altLang="zh-CN" sz="1400" b="1" dirty="0"/>
              <a:t>2=</a:t>
            </a:r>
            <a:r>
              <a:rPr lang="zh-CN" altLang="en-US" sz="1400" b="1" dirty="0"/>
              <a:t>优化数投一体监测体系（数智化管理报表：推广日报，人群日报）</a:t>
            </a:r>
            <a:endParaRPr lang="en-US" altLang="zh-CN" sz="1400" b="1" dirty="0"/>
          </a:p>
          <a:p>
            <a:pPr algn="l"/>
            <a:r>
              <a:rPr lang="zh-CN" altLang="en-US" sz="1400" b="1" dirty="0"/>
              <a:t>步骤</a:t>
            </a:r>
            <a:r>
              <a:rPr lang="en-US" altLang="zh-CN" sz="1400" b="1" dirty="0"/>
              <a:t>3=</a:t>
            </a:r>
            <a:r>
              <a:rPr lang="zh-CN" altLang="en-US" sz="1400" b="1" dirty="0"/>
              <a:t>搭建</a:t>
            </a:r>
            <a:r>
              <a:rPr lang="en-US" altLang="zh-CN" sz="1400" b="1" dirty="0"/>
              <a:t>AI</a:t>
            </a:r>
            <a:r>
              <a:rPr lang="zh-CN" altLang="en-US" sz="1400" b="1" dirty="0"/>
              <a:t>数智投放模型（投放执行过程中的智能化体系）</a:t>
            </a:r>
          </a:p>
        </p:txBody>
      </p:sp>
      <p:sp>
        <p:nvSpPr>
          <p:cNvPr id="6" name="椭圆 5"/>
          <p:cNvSpPr/>
          <p:nvPr/>
        </p:nvSpPr>
        <p:spPr>
          <a:xfrm>
            <a:off x="698499" y="3639273"/>
            <a:ext cx="1749880" cy="79445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solidFill>
                  <a:schemeClr val="tx1"/>
                </a:solidFill>
              </a:rPr>
              <a:t>品牌</a:t>
            </a:r>
            <a:endParaRPr kumimoji="1" lang="en-US" altLang="zh-CN" sz="1400" dirty="0">
              <a:solidFill>
                <a:schemeClr val="tx1"/>
              </a:solidFill>
            </a:endParaRPr>
          </a:p>
          <a:p>
            <a:pPr algn="ctr"/>
            <a:r>
              <a:rPr kumimoji="1" lang="zh-CN" altLang="en-US" sz="1400" dirty="0">
                <a:solidFill>
                  <a:schemeClr val="tx1"/>
                </a:solidFill>
              </a:rPr>
              <a:t>理想化</a:t>
            </a:r>
            <a:r>
              <a:rPr kumimoji="1" lang="en-US" altLang="zh-CN" sz="1400" dirty="0">
                <a:solidFill>
                  <a:schemeClr val="tx1"/>
                </a:solidFill>
              </a:rPr>
              <a:t>TA</a:t>
            </a:r>
          </a:p>
          <a:p>
            <a:pPr algn="ctr"/>
            <a:r>
              <a:rPr kumimoji="1" lang="en-US" altLang="zh-CN" sz="1400" dirty="0">
                <a:solidFill>
                  <a:schemeClr val="tx1"/>
                </a:solidFill>
              </a:rPr>
              <a:t>10w</a:t>
            </a:r>
            <a:r>
              <a:rPr kumimoji="1" lang="zh-CN" altLang="en-US" sz="1400" dirty="0">
                <a:solidFill>
                  <a:schemeClr val="tx1"/>
                </a:solidFill>
              </a:rPr>
              <a:t>人</a:t>
            </a:r>
            <a:endParaRPr kumimoji="1" lang="en-US" altLang="zh-CN" sz="1400" dirty="0">
              <a:solidFill>
                <a:schemeClr val="tx1"/>
              </a:solidFill>
            </a:endParaRPr>
          </a:p>
        </p:txBody>
      </p:sp>
      <p:sp>
        <p:nvSpPr>
          <p:cNvPr id="8" name="椭圆 7"/>
          <p:cNvSpPr/>
          <p:nvPr/>
        </p:nvSpPr>
        <p:spPr>
          <a:xfrm>
            <a:off x="2034394" y="2694569"/>
            <a:ext cx="3832491" cy="3526912"/>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en-US" altLang="zh-CN" dirty="0">
              <a:solidFill>
                <a:schemeClr val="tx1"/>
              </a:solidFill>
            </a:endParaRPr>
          </a:p>
          <a:p>
            <a:pPr algn="ctr"/>
            <a:r>
              <a:rPr kumimoji="1" lang="zh-CN" altLang="en-US" dirty="0">
                <a:solidFill>
                  <a:schemeClr val="tx1"/>
                </a:solidFill>
              </a:rPr>
              <a:t>推广实际覆盖</a:t>
            </a:r>
            <a:endParaRPr kumimoji="1" lang="en-US" altLang="zh-CN" dirty="0">
              <a:solidFill>
                <a:schemeClr val="tx1"/>
              </a:solidFill>
            </a:endParaRPr>
          </a:p>
          <a:p>
            <a:pPr algn="ctr"/>
            <a:r>
              <a:rPr kumimoji="1" lang="en-US" altLang="zh-CN" dirty="0">
                <a:solidFill>
                  <a:schemeClr val="tx1"/>
                </a:solidFill>
              </a:rPr>
              <a:t>A0</a:t>
            </a:r>
            <a:r>
              <a:rPr kumimoji="1" lang="zh-CN" altLang="en-US" dirty="0">
                <a:solidFill>
                  <a:schemeClr val="tx1"/>
                </a:solidFill>
              </a:rPr>
              <a:t>群</a:t>
            </a:r>
            <a:r>
              <a:rPr kumimoji="1" lang="en-US" altLang="zh-CN" dirty="0">
                <a:solidFill>
                  <a:schemeClr val="tx1"/>
                </a:solidFill>
              </a:rPr>
              <a:t>2000w</a:t>
            </a:r>
            <a:r>
              <a:rPr kumimoji="1" lang="zh-CN" altLang="en-US" sz="1200" b="1" dirty="0">
                <a:solidFill>
                  <a:schemeClr val="tx1"/>
                </a:solidFill>
              </a:rPr>
              <a:t>（其中无效</a:t>
            </a:r>
            <a:r>
              <a:rPr kumimoji="1" lang="en-US" altLang="zh-CN" sz="1200" b="1" dirty="0">
                <a:solidFill>
                  <a:schemeClr val="tx1"/>
                </a:solidFill>
              </a:rPr>
              <a:t>A0</a:t>
            </a:r>
            <a:r>
              <a:rPr kumimoji="1" lang="zh-CN" altLang="en-US" sz="1200" b="1" dirty="0">
                <a:solidFill>
                  <a:schemeClr val="tx1"/>
                </a:solidFill>
              </a:rPr>
              <a:t>人群</a:t>
            </a:r>
            <a:r>
              <a:rPr kumimoji="1" lang="en-US" altLang="zh-CN" sz="1200" b="1" dirty="0">
                <a:solidFill>
                  <a:schemeClr val="tx1"/>
                </a:solidFill>
              </a:rPr>
              <a:t>1200w</a:t>
            </a:r>
            <a:r>
              <a:rPr kumimoji="1" lang="zh-CN" altLang="en-US" sz="1200" b="1" dirty="0">
                <a:solidFill>
                  <a:schemeClr val="tx1"/>
                </a:solidFill>
              </a:rPr>
              <a:t> ）</a:t>
            </a:r>
            <a:endParaRPr kumimoji="1" lang="en-US" altLang="zh-CN" dirty="0">
              <a:solidFill>
                <a:schemeClr val="tx1"/>
              </a:solidFill>
            </a:endParaRPr>
          </a:p>
          <a:p>
            <a:pPr algn="ctr"/>
            <a:r>
              <a:rPr kumimoji="1" lang="zh-CN" altLang="en-US" dirty="0">
                <a:solidFill>
                  <a:schemeClr val="tx1"/>
                </a:solidFill>
              </a:rPr>
              <a:t>花费</a:t>
            </a:r>
            <a:r>
              <a:rPr kumimoji="1" lang="en-US" altLang="zh-CN" dirty="0">
                <a:solidFill>
                  <a:schemeClr val="tx1"/>
                </a:solidFill>
              </a:rPr>
              <a:t>100w</a:t>
            </a:r>
            <a:endParaRPr kumimoji="1" lang="zh-CN" altLang="en-US" dirty="0">
              <a:solidFill>
                <a:schemeClr val="tx1"/>
              </a:solidFill>
            </a:endParaRPr>
          </a:p>
        </p:txBody>
      </p:sp>
      <p:sp>
        <p:nvSpPr>
          <p:cNvPr id="11" name="椭圆 10"/>
          <p:cNvSpPr/>
          <p:nvPr/>
        </p:nvSpPr>
        <p:spPr>
          <a:xfrm>
            <a:off x="8246835" y="2992942"/>
            <a:ext cx="2957977" cy="194464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zh-CN" altLang="en-US" sz="1400" dirty="0">
                <a:solidFill>
                  <a:schemeClr val="tx1"/>
                </a:solidFill>
              </a:rPr>
              <a:t>推广实际覆盖</a:t>
            </a:r>
            <a:endParaRPr kumimoji="1" lang="en-US" altLang="zh-CN" sz="1400" dirty="0">
              <a:solidFill>
                <a:schemeClr val="tx1"/>
              </a:solidFill>
            </a:endParaRPr>
          </a:p>
          <a:p>
            <a:pPr algn="r"/>
            <a:r>
              <a:rPr kumimoji="1" lang="en-US" altLang="zh-CN" sz="1400" dirty="0">
                <a:solidFill>
                  <a:schemeClr val="tx1"/>
                </a:solidFill>
              </a:rPr>
              <a:t>A0</a:t>
            </a:r>
            <a:r>
              <a:rPr kumimoji="1" lang="zh-CN" altLang="en-US" sz="1400" dirty="0">
                <a:solidFill>
                  <a:schemeClr val="tx1"/>
                </a:solidFill>
              </a:rPr>
              <a:t>人群 </a:t>
            </a:r>
            <a:r>
              <a:rPr kumimoji="1" lang="en-US" altLang="zh-CN" sz="1400" dirty="0">
                <a:solidFill>
                  <a:schemeClr val="tx1"/>
                </a:solidFill>
              </a:rPr>
              <a:t>800w</a:t>
            </a:r>
          </a:p>
          <a:p>
            <a:pPr algn="r"/>
            <a:r>
              <a:rPr kumimoji="1" lang="zh-CN" altLang="en-US" sz="1400" dirty="0">
                <a:solidFill>
                  <a:schemeClr val="tx1"/>
                </a:solidFill>
              </a:rPr>
              <a:t>花费</a:t>
            </a:r>
            <a:r>
              <a:rPr kumimoji="1" lang="en-US" altLang="zh-CN" sz="1400" dirty="0">
                <a:solidFill>
                  <a:schemeClr val="tx1"/>
                </a:solidFill>
              </a:rPr>
              <a:t>50w</a:t>
            </a:r>
          </a:p>
        </p:txBody>
      </p:sp>
      <p:sp>
        <p:nvSpPr>
          <p:cNvPr id="12" name="椭圆 11"/>
          <p:cNvSpPr/>
          <p:nvPr/>
        </p:nvSpPr>
        <p:spPr>
          <a:xfrm>
            <a:off x="7374527" y="3568038"/>
            <a:ext cx="2109807" cy="79445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zh-CN" altLang="en-US" sz="1400" dirty="0">
                <a:solidFill>
                  <a:schemeClr val="tx1"/>
                </a:solidFill>
              </a:rPr>
              <a:t>品牌</a:t>
            </a:r>
            <a:endParaRPr kumimoji="1" lang="en-US" altLang="zh-CN" sz="1400" dirty="0">
              <a:solidFill>
                <a:schemeClr val="tx1"/>
              </a:solidFill>
            </a:endParaRPr>
          </a:p>
          <a:p>
            <a:pPr algn="ctr"/>
            <a:r>
              <a:rPr kumimoji="1" lang="zh-CN" altLang="en-US" sz="1400" dirty="0">
                <a:solidFill>
                  <a:schemeClr val="tx1"/>
                </a:solidFill>
              </a:rPr>
              <a:t>理想化</a:t>
            </a:r>
            <a:r>
              <a:rPr kumimoji="1" lang="en-US" altLang="zh-CN" sz="1400" dirty="0">
                <a:solidFill>
                  <a:schemeClr val="tx1"/>
                </a:solidFill>
              </a:rPr>
              <a:t>TA</a:t>
            </a:r>
          </a:p>
          <a:p>
            <a:pPr algn="ctr"/>
            <a:r>
              <a:rPr kumimoji="1" lang="en-US" altLang="zh-CN" sz="1400" dirty="0">
                <a:solidFill>
                  <a:schemeClr val="tx1"/>
                </a:solidFill>
              </a:rPr>
              <a:t>10W</a:t>
            </a:r>
            <a:r>
              <a:rPr kumimoji="1" lang="zh-CN" altLang="en-US" sz="1400" dirty="0">
                <a:solidFill>
                  <a:schemeClr val="tx1"/>
                </a:solidFill>
              </a:rPr>
              <a:t>人</a:t>
            </a:r>
            <a:endParaRPr kumimoji="1" lang="en-US" altLang="zh-CN" sz="1400" dirty="0">
              <a:solidFill>
                <a:schemeClr val="tx1"/>
              </a:solidFill>
            </a:endParaRPr>
          </a:p>
        </p:txBody>
      </p:sp>
      <p:sp>
        <p:nvSpPr>
          <p:cNvPr id="13" name="文本框 12"/>
          <p:cNvSpPr txBox="1"/>
          <p:nvPr/>
        </p:nvSpPr>
        <p:spPr>
          <a:xfrm>
            <a:off x="6325116" y="5053867"/>
            <a:ext cx="5488606" cy="1015663"/>
          </a:xfrm>
          <a:prstGeom prst="rect">
            <a:avLst/>
          </a:prstGeom>
          <a:noFill/>
        </p:spPr>
        <p:txBody>
          <a:bodyPr wrap="square" rtlCol="0">
            <a:spAutoFit/>
          </a:bodyPr>
          <a:lstStyle/>
          <a:p>
            <a:r>
              <a:rPr kumimoji="1" lang="zh-CN" altLang="en-US" sz="1200" dirty="0"/>
              <a:t>品牌理想</a:t>
            </a:r>
            <a:r>
              <a:rPr kumimoji="1" lang="en-US" altLang="zh-CN" sz="1200" dirty="0"/>
              <a:t>TA</a:t>
            </a:r>
            <a:r>
              <a:rPr kumimoji="1" lang="zh-CN" altLang="en-US" sz="1200" dirty="0"/>
              <a:t>人群与实际投放圈包触达</a:t>
            </a:r>
            <a:r>
              <a:rPr kumimoji="1" lang="en-US" altLang="zh-CN" sz="1200" dirty="0"/>
              <a:t>A0</a:t>
            </a:r>
            <a:r>
              <a:rPr kumimoji="1" lang="zh-CN" altLang="en-US" sz="1200" dirty="0"/>
              <a:t>人群交集更深</a:t>
            </a:r>
            <a:endParaRPr kumimoji="1" lang="en-US" altLang="zh-CN" sz="1200" dirty="0"/>
          </a:p>
          <a:p>
            <a:r>
              <a:rPr kumimoji="1" lang="zh-CN" altLang="en-US" sz="1200" b="1" dirty="0"/>
              <a:t>可从两个模块省钱</a:t>
            </a:r>
            <a:r>
              <a:rPr kumimoji="1" lang="zh-CN" altLang="en-US" sz="1200" dirty="0"/>
              <a:t>：</a:t>
            </a:r>
            <a:endParaRPr kumimoji="1" lang="en-US" altLang="zh-CN" sz="1200" dirty="0"/>
          </a:p>
          <a:p>
            <a:r>
              <a:rPr kumimoji="1" lang="en-US" altLang="zh-CN" sz="1200" dirty="0"/>
              <a:t>1.</a:t>
            </a:r>
            <a:r>
              <a:rPr kumimoji="1" lang="zh-CN" altLang="en-US" sz="1200" dirty="0"/>
              <a:t> </a:t>
            </a:r>
            <a:r>
              <a:rPr kumimoji="1" lang="zh-CN" altLang="en-US" sz="1200" b="1" dirty="0"/>
              <a:t>投放初期省钱：</a:t>
            </a:r>
            <a:r>
              <a:rPr kumimoji="1" lang="zh-CN" altLang="en-US" sz="1200" dirty="0"/>
              <a:t>所需触达</a:t>
            </a:r>
            <a:r>
              <a:rPr kumimoji="1" lang="en-US" altLang="zh-CN" sz="1200" dirty="0"/>
              <a:t>A0</a:t>
            </a:r>
            <a:r>
              <a:rPr kumimoji="1" lang="zh-CN" altLang="en-US" sz="1200" dirty="0"/>
              <a:t>人群量级更少，</a:t>
            </a:r>
            <a:r>
              <a:rPr kumimoji="1" lang="en-US" altLang="zh-CN" sz="1200" dirty="0"/>
              <a:t>CVR</a:t>
            </a:r>
            <a:r>
              <a:rPr kumimoji="1" lang="zh-CN" altLang="en-US" sz="1200" dirty="0"/>
              <a:t>更高，所需预算花费更少</a:t>
            </a:r>
            <a:endParaRPr kumimoji="1" lang="en-US" altLang="zh-CN" sz="1200" dirty="0"/>
          </a:p>
          <a:p>
            <a:r>
              <a:rPr kumimoji="1" lang="en-US" altLang="zh-CN" sz="1200" dirty="0"/>
              <a:t>2.</a:t>
            </a:r>
            <a:r>
              <a:rPr kumimoji="1" lang="zh-CN" altLang="en-US" sz="1200" dirty="0"/>
              <a:t> </a:t>
            </a:r>
            <a:r>
              <a:rPr kumimoji="1" lang="zh-CN" altLang="en-US" sz="1200" b="1" dirty="0"/>
              <a:t>投放过程中省钱：</a:t>
            </a:r>
            <a:r>
              <a:rPr kumimoji="1" lang="zh-CN" altLang="en-US" sz="1200" dirty="0"/>
              <a:t>数据监控和调整频次更高，反应更快，快速停投效果差的人群包</a:t>
            </a:r>
            <a:r>
              <a:rPr kumimoji="1" lang="en-US" altLang="zh-CN" sz="1200" dirty="0"/>
              <a:t>—</a:t>
            </a:r>
            <a:r>
              <a:rPr kumimoji="1" lang="zh-CN" altLang="en-US" sz="1200" dirty="0"/>
              <a:t>投放过程中更省钱。</a:t>
            </a:r>
            <a:endParaRPr kumimoji="1" lang="en-US" altLang="zh-CN" sz="1200" dirty="0"/>
          </a:p>
        </p:txBody>
      </p:sp>
      <p:sp>
        <p:nvSpPr>
          <p:cNvPr id="14" name="文本框 13"/>
          <p:cNvSpPr txBox="1"/>
          <p:nvPr/>
        </p:nvSpPr>
        <p:spPr>
          <a:xfrm>
            <a:off x="682567" y="2694569"/>
            <a:ext cx="838692" cy="646331"/>
          </a:xfrm>
          <a:prstGeom prst="rect">
            <a:avLst/>
          </a:prstGeom>
          <a:noFill/>
        </p:spPr>
        <p:txBody>
          <a:bodyPr wrap="none" rtlCol="0">
            <a:spAutoFit/>
          </a:bodyPr>
          <a:lstStyle/>
          <a:p>
            <a:r>
              <a:rPr kumimoji="1" lang="en-US" altLang="zh-CN" dirty="0">
                <a:solidFill>
                  <a:schemeClr val="tx1"/>
                </a:solidFill>
              </a:rPr>
              <a:t>before</a:t>
            </a:r>
          </a:p>
          <a:p>
            <a:endParaRPr kumimoji="1" lang="zh-CN" altLang="en-US" dirty="0"/>
          </a:p>
        </p:txBody>
      </p:sp>
      <p:sp>
        <p:nvSpPr>
          <p:cNvPr id="15" name="文本框 14"/>
          <p:cNvSpPr txBox="1"/>
          <p:nvPr/>
        </p:nvSpPr>
        <p:spPr>
          <a:xfrm>
            <a:off x="6532789" y="2730584"/>
            <a:ext cx="655949" cy="369332"/>
          </a:xfrm>
          <a:prstGeom prst="rect">
            <a:avLst/>
          </a:prstGeom>
          <a:noFill/>
        </p:spPr>
        <p:txBody>
          <a:bodyPr wrap="none" rtlCol="0">
            <a:spAutoFit/>
          </a:bodyPr>
          <a:lstStyle/>
          <a:p>
            <a:r>
              <a:rPr kumimoji="1" lang="en-US" altLang="zh-CN" dirty="0">
                <a:solidFill>
                  <a:schemeClr val="tx1"/>
                </a:solidFill>
              </a:rPr>
              <a:t>after</a:t>
            </a:r>
            <a:endParaRPr kumimoji="1" lang="zh-CN" altLang="en-US" dirty="0"/>
          </a:p>
        </p:txBody>
      </p:sp>
      <p:sp>
        <p:nvSpPr>
          <p:cNvPr id="2" name="文本框 1"/>
          <p:cNvSpPr txBox="1"/>
          <p:nvPr/>
        </p:nvSpPr>
        <p:spPr>
          <a:xfrm>
            <a:off x="560070" y="6287770"/>
            <a:ext cx="11348720" cy="521970"/>
          </a:xfrm>
          <a:prstGeom prst="rect">
            <a:avLst/>
          </a:prstGeom>
          <a:solidFill>
            <a:srgbClr val="C00000"/>
          </a:solidFill>
        </p:spPr>
        <p:txBody>
          <a:bodyPr wrap="square" rtlCol="0">
            <a:spAutoFit/>
          </a:bodyPr>
          <a:lstStyle/>
          <a:p>
            <a:r>
              <a:rPr kumimoji="1" lang="en-US" altLang="zh-CN" sz="1400" dirty="0">
                <a:solidFill>
                  <a:schemeClr val="bg1"/>
                </a:solidFill>
              </a:rPr>
              <a:t>JD</a:t>
            </a:r>
            <a:r>
              <a:rPr kumimoji="1" lang="zh-CN" altLang="en-US" sz="1400" dirty="0">
                <a:solidFill>
                  <a:schemeClr val="bg1"/>
                </a:solidFill>
              </a:rPr>
              <a:t>平台有</a:t>
            </a:r>
            <a:r>
              <a:rPr kumimoji="1" lang="en-US" altLang="zh-CN" sz="1400" dirty="0">
                <a:solidFill>
                  <a:schemeClr val="bg1"/>
                </a:solidFill>
              </a:rPr>
              <a:t>4.5</a:t>
            </a:r>
            <a:r>
              <a:rPr kumimoji="1" lang="zh-CN" altLang="en-US" sz="1400" dirty="0">
                <a:solidFill>
                  <a:schemeClr val="bg1"/>
                </a:solidFill>
              </a:rPr>
              <a:t>亿用户，如何找到最精准</a:t>
            </a:r>
            <a:r>
              <a:rPr kumimoji="1" lang="en-US" altLang="zh-CN" sz="1400" dirty="0">
                <a:solidFill>
                  <a:schemeClr val="bg1"/>
                </a:solidFill>
              </a:rPr>
              <a:t>A0</a:t>
            </a:r>
            <a:r>
              <a:rPr kumimoji="1" lang="zh-CN" altLang="en-US" sz="1400" dirty="0">
                <a:solidFill>
                  <a:schemeClr val="bg1"/>
                </a:solidFill>
              </a:rPr>
              <a:t>，如同大海捞针（目前人工能找到</a:t>
            </a:r>
            <a:r>
              <a:rPr kumimoji="1" lang="en-US" altLang="zh-CN" sz="1400" dirty="0">
                <a:solidFill>
                  <a:schemeClr val="bg1"/>
                </a:solidFill>
              </a:rPr>
              <a:t>2000w</a:t>
            </a:r>
            <a:r>
              <a:rPr kumimoji="1" lang="zh-CN" altLang="en-US" sz="1400" dirty="0">
                <a:solidFill>
                  <a:schemeClr val="bg1"/>
                </a:solidFill>
              </a:rPr>
              <a:t> </a:t>
            </a:r>
            <a:r>
              <a:rPr kumimoji="1" lang="en-US" altLang="zh-CN" sz="1400" dirty="0">
                <a:solidFill>
                  <a:schemeClr val="bg1"/>
                </a:solidFill>
              </a:rPr>
              <a:t>A0</a:t>
            </a:r>
            <a:r>
              <a:rPr kumimoji="1" lang="zh-CN" altLang="en-US" sz="1400" dirty="0">
                <a:solidFill>
                  <a:schemeClr val="bg1"/>
                </a:solidFill>
              </a:rPr>
              <a:t>人群，但是人工筛选目标人群会有偏差），借助</a:t>
            </a:r>
            <a:r>
              <a:rPr kumimoji="1" lang="en-US" altLang="zh-CN" sz="1400" dirty="0">
                <a:solidFill>
                  <a:schemeClr val="bg1"/>
                </a:solidFill>
              </a:rPr>
              <a:t>AI</a:t>
            </a:r>
            <a:r>
              <a:rPr kumimoji="1" lang="zh-CN" altLang="en-US" sz="1400" dirty="0">
                <a:solidFill>
                  <a:schemeClr val="bg1"/>
                </a:solidFill>
              </a:rPr>
              <a:t>提效后，期望找到更精准且更少量的</a:t>
            </a:r>
            <a:r>
              <a:rPr kumimoji="1" lang="en-US" altLang="zh-CN" sz="1400" dirty="0">
                <a:solidFill>
                  <a:schemeClr val="bg1"/>
                </a:solidFill>
              </a:rPr>
              <a:t>A0</a:t>
            </a:r>
            <a:r>
              <a:rPr kumimoji="1" lang="zh-CN" altLang="en-US" sz="1400" dirty="0">
                <a:solidFill>
                  <a:schemeClr val="bg1"/>
                </a:solidFill>
              </a:rPr>
              <a:t>人群，降低预算和提升</a:t>
            </a:r>
            <a:r>
              <a:rPr kumimoji="1" lang="en-US" altLang="zh-CN" sz="1400" dirty="0">
                <a:solidFill>
                  <a:schemeClr val="bg1"/>
                </a:solidFill>
              </a:rPr>
              <a:t>ROI</a:t>
            </a:r>
            <a:r>
              <a:rPr kumimoji="1" lang="zh-CN" altLang="en-US" sz="1400" dirty="0">
                <a:solidFill>
                  <a:schemeClr val="bg1"/>
                </a:solidFill>
              </a:rPr>
              <a:t>；且通过提升优化人群包的速度和效率，省掉投放过程中浪费的钱</a:t>
            </a:r>
          </a:p>
        </p:txBody>
      </p:sp>
      <p:sp>
        <p:nvSpPr>
          <p:cNvPr id="7" name="文本框 6">
            <a:extLst>
              <a:ext uri="{FF2B5EF4-FFF2-40B4-BE49-F238E27FC236}">
                <a16:creationId xmlns:a16="http://schemas.microsoft.com/office/drawing/2014/main" id="{85767CDF-DE8B-416D-002F-7EF943BD2951}"/>
              </a:ext>
            </a:extLst>
          </p:cNvPr>
          <p:cNvSpPr txBox="1"/>
          <p:nvPr/>
        </p:nvSpPr>
        <p:spPr>
          <a:xfrm>
            <a:off x="107341" y="40119"/>
            <a:ext cx="6096000" cy="369332"/>
          </a:xfrm>
          <a:prstGeom prst="rect">
            <a:avLst/>
          </a:prstGeom>
          <a:noFill/>
        </p:spPr>
        <p:txBody>
          <a:bodyPr wrap="square">
            <a:spAutoFit/>
          </a:bodyPr>
          <a:lstStyle/>
          <a:p>
            <a:r>
              <a:rPr lang="en-US" altLang="zh-CN" sz="1800" b="1" dirty="0">
                <a:solidFill>
                  <a:srgbClr val="FF0000"/>
                </a:solidFill>
                <a:sym typeface="+mn-ea"/>
              </a:rPr>
              <a:t>0.0</a:t>
            </a:r>
            <a:r>
              <a:rPr lang="zh-CN" altLang="en-US" sz="1800" b="1" dirty="0">
                <a:solidFill>
                  <a:srgbClr val="FF0000"/>
                </a:solidFill>
                <a:sym typeface="+mn-ea"/>
              </a:rPr>
              <a:t>数投一体项目实际意义</a:t>
            </a:r>
            <a:endParaRPr lang="zh-CN" altLang="en-US" dirty="0"/>
          </a:p>
        </p:txBody>
      </p:sp>
    </p:spTree>
    <p:custDataLst>
      <p:tags r:id="rId1"/>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F21B004-CF6D-5449-FD0E-4C9BEFE9D46B}"/>
              </a:ext>
            </a:extLst>
          </p:cNvPr>
          <p:cNvSpPr>
            <a:spLocks noGrp="1"/>
          </p:cNvSpPr>
          <p:nvPr>
            <p:ph type="title"/>
          </p:nvPr>
        </p:nvSpPr>
        <p:spPr/>
        <p:txBody>
          <a:bodyPr/>
          <a:lstStyle/>
          <a:p>
            <a:pPr algn="ctr"/>
            <a:r>
              <a:rPr kumimoji="1" lang="en-US" altLang="zh-CN" dirty="0">
                <a:latin typeface="STXingkai" panose="02010800040101010101" pitchFamily="2" charset="-122"/>
                <a:ea typeface="STXingkai" panose="02010800040101010101" pitchFamily="2" charset="-122"/>
              </a:rPr>
              <a:t>0.3</a:t>
            </a:r>
            <a:r>
              <a:rPr kumimoji="1" lang="zh-CN" altLang="en-US" dirty="0">
                <a:latin typeface="STXingkai" panose="02010800040101010101" pitchFamily="2" charset="-122"/>
                <a:ea typeface="STXingkai" panose="02010800040101010101" pitchFamily="2" charset="-122"/>
              </a:rPr>
              <a:t>数投一体执行方法论</a:t>
            </a:r>
          </a:p>
        </p:txBody>
      </p:sp>
      <p:pic>
        <p:nvPicPr>
          <p:cNvPr id="4" name="图片 3">
            <a:extLst>
              <a:ext uri="{FF2B5EF4-FFF2-40B4-BE49-F238E27FC236}">
                <a16:creationId xmlns:a16="http://schemas.microsoft.com/office/drawing/2014/main" id="{18A81B56-50E2-9CC2-9B50-EAE9B46B68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90688"/>
            <a:ext cx="12192000" cy="3861026"/>
          </a:xfrm>
          <a:prstGeom prst="rect">
            <a:avLst/>
          </a:prstGeom>
        </p:spPr>
      </p:pic>
    </p:spTree>
    <p:extLst>
      <p:ext uri="{BB962C8B-B14F-4D97-AF65-F5344CB8AC3E}">
        <p14:creationId xmlns:p14="http://schemas.microsoft.com/office/powerpoint/2010/main" val="53846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6B070B8-8C2B-282D-91E6-F33F75C985F6}"/>
              </a:ext>
            </a:extLst>
          </p:cNvPr>
          <p:cNvSpPr>
            <a:spLocks noGrp="1"/>
          </p:cNvSpPr>
          <p:nvPr>
            <p:ph type="title"/>
          </p:nvPr>
        </p:nvSpPr>
        <p:spPr/>
        <p:txBody>
          <a:bodyPr/>
          <a:lstStyle/>
          <a:p>
            <a:r>
              <a:rPr lang="zh-CN" altLang="en-US" dirty="0"/>
              <a:t>目录</a:t>
            </a:r>
          </a:p>
        </p:txBody>
      </p:sp>
      <p:sp>
        <p:nvSpPr>
          <p:cNvPr id="6" name="文本框 5">
            <a:extLst>
              <a:ext uri="{FF2B5EF4-FFF2-40B4-BE49-F238E27FC236}">
                <a16:creationId xmlns:a16="http://schemas.microsoft.com/office/drawing/2014/main" id="{A5323EA1-C736-A265-1F7F-88994A1A0E4D}"/>
              </a:ext>
            </a:extLst>
          </p:cNvPr>
          <p:cNvSpPr txBox="1"/>
          <p:nvPr/>
        </p:nvSpPr>
        <p:spPr>
          <a:xfrm>
            <a:off x="838200" y="1321356"/>
            <a:ext cx="60944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800" b="1" i="0" u="none" strike="noStrike" kern="1200" cap="none" spc="0" normalizeH="0" baseline="0" noProof="0" dirty="0">
                <a:ln>
                  <a:noFill/>
                </a:ln>
                <a:solidFill>
                  <a:schemeClr val="bg1">
                    <a:lumMod val="65000"/>
                  </a:schemeClr>
                </a:solidFill>
                <a:effectLst/>
                <a:uLnTx/>
                <a:uFillTx/>
                <a:latin typeface="微软雅黑" panose="020B0503020204020204" pitchFamily="34" charset="-122"/>
                <a:ea typeface="微软雅黑" panose="020B0503020204020204" pitchFamily="34" charset="-122"/>
              </a:rPr>
              <a:t>CONTENTS</a:t>
            </a:r>
          </a:p>
        </p:txBody>
      </p:sp>
      <p:grpSp>
        <p:nvGrpSpPr>
          <p:cNvPr id="13" name="组合 12">
            <a:extLst>
              <a:ext uri="{FF2B5EF4-FFF2-40B4-BE49-F238E27FC236}">
                <a16:creationId xmlns:a16="http://schemas.microsoft.com/office/drawing/2014/main" id="{E3F6493F-B5C1-AAC7-D05E-66EC6E977E3A}"/>
              </a:ext>
            </a:extLst>
          </p:cNvPr>
          <p:cNvGrpSpPr/>
          <p:nvPr/>
        </p:nvGrpSpPr>
        <p:grpSpPr>
          <a:xfrm>
            <a:off x="3197352" y="1321356"/>
            <a:ext cx="7470648" cy="4401205"/>
            <a:chOff x="2996184" y="1321356"/>
            <a:chExt cx="7470648" cy="4401205"/>
          </a:xfrm>
        </p:grpSpPr>
        <p:grpSp>
          <p:nvGrpSpPr>
            <p:cNvPr id="11" name="组合 10">
              <a:extLst>
                <a:ext uri="{FF2B5EF4-FFF2-40B4-BE49-F238E27FC236}">
                  <a16:creationId xmlns:a16="http://schemas.microsoft.com/office/drawing/2014/main" id="{B1FBEE8D-C079-63F0-5029-17ABF9685018}"/>
                </a:ext>
              </a:extLst>
            </p:cNvPr>
            <p:cNvGrpSpPr/>
            <p:nvPr/>
          </p:nvGrpSpPr>
          <p:grpSpPr>
            <a:xfrm>
              <a:off x="2996184" y="1321356"/>
              <a:ext cx="7470648" cy="4401205"/>
              <a:chOff x="3197352" y="1542598"/>
              <a:chExt cx="7470648" cy="4401205"/>
            </a:xfrm>
          </p:grpSpPr>
          <p:grpSp>
            <p:nvGrpSpPr>
              <p:cNvPr id="9" name="组合 8">
                <a:extLst>
                  <a:ext uri="{FF2B5EF4-FFF2-40B4-BE49-F238E27FC236}">
                    <a16:creationId xmlns:a16="http://schemas.microsoft.com/office/drawing/2014/main" id="{8F29A858-2ACE-A264-0114-DB3610BEFA96}"/>
                  </a:ext>
                </a:extLst>
              </p:cNvPr>
              <p:cNvGrpSpPr/>
              <p:nvPr/>
            </p:nvGrpSpPr>
            <p:grpSpPr>
              <a:xfrm>
                <a:off x="3197352" y="1542598"/>
                <a:ext cx="7470648" cy="4401205"/>
                <a:chOff x="2973324" y="1920240"/>
                <a:chExt cx="7470648" cy="4401205"/>
              </a:xfrm>
            </p:grpSpPr>
            <p:sp>
              <p:nvSpPr>
                <p:cNvPr id="7" name="文本框 6">
                  <a:extLst>
                    <a:ext uri="{FF2B5EF4-FFF2-40B4-BE49-F238E27FC236}">
                      <a16:creationId xmlns:a16="http://schemas.microsoft.com/office/drawing/2014/main" id="{FEE35AF8-D818-186D-CA73-CB5FC349FD21}"/>
                    </a:ext>
                  </a:extLst>
                </p:cNvPr>
                <p:cNvSpPr txBox="1"/>
                <p:nvPr/>
              </p:nvSpPr>
              <p:spPr>
                <a:xfrm>
                  <a:off x="2973324" y="1920240"/>
                  <a:ext cx="7470648" cy="4401205"/>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r>
                    <a:rPr lang="en-US" altLang="zh-CN" sz="2800" i="1" dirty="0">
                      <a:latin typeface="Microsoft YaHei Light" panose="020B0502040204020203" pitchFamily="34" charset="-122"/>
                      <a:ea typeface="Microsoft YaHei Light" panose="020B0502040204020203" pitchFamily="34" charset="-122"/>
                    </a:rPr>
                    <a:t>01 . </a:t>
                  </a:r>
                  <a:r>
                    <a:rPr lang="zh-CN" altLang="en-US" sz="2800" dirty="0">
                      <a:latin typeface="Microsoft YaHei Light" panose="020B0502040204020203" pitchFamily="34" charset="-122"/>
                      <a:ea typeface="Microsoft YaHei Light" panose="020B0502040204020203" pitchFamily="34" charset="-122"/>
                    </a:rPr>
                    <a:t>数据库搭建</a:t>
                  </a:r>
                  <a:endParaRPr lang="en-US" altLang="zh-CN" sz="2800" dirty="0">
                    <a:latin typeface="Microsoft YaHei Light" panose="020B0502040204020203" pitchFamily="34" charset="-122"/>
                    <a:ea typeface="Microsoft YaHei Light" panose="020B0502040204020203" pitchFamily="34" charset="-122"/>
                  </a:endParaRPr>
                </a:p>
                <a:p>
                  <a:r>
                    <a:rPr lang="en-US" altLang="zh-CN" sz="2400" dirty="0">
                      <a:latin typeface="Microsoft YaHei Light" panose="020B0502040204020203" pitchFamily="34" charset="-122"/>
                      <a:ea typeface="Microsoft YaHei Light" panose="020B0502040204020203" pitchFamily="34" charset="-122"/>
                    </a:rPr>
                    <a:t>	</a:t>
                  </a:r>
                </a:p>
                <a:p>
                  <a:endParaRPr lang="en-US" altLang="zh-CN" sz="2400" dirty="0">
                    <a:latin typeface="Microsoft YaHei Light" panose="020B0502040204020203" pitchFamily="34" charset="-122"/>
                    <a:ea typeface="Microsoft YaHei Light" panose="020B0502040204020203" pitchFamily="34" charset="-122"/>
                  </a:endParaRPr>
                </a:p>
                <a:p>
                  <a:endParaRPr lang="en-US" altLang="zh-CN" sz="2800" i="1" dirty="0">
                    <a:latin typeface="Microsoft YaHei Light" panose="020B0502040204020203" pitchFamily="34" charset="-122"/>
                    <a:ea typeface="Microsoft YaHei Light" panose="020B0502040204020203" pitchFamily="34" charset="-122"/>
                  </a:endParaRPr>
                </a:p>
                <a:p>
                  <a:r>
                    <a:rPr lang="en-US" altLang="zh-CN" sz="2800" i="1" dirty="0">
                      <a:latin typeface="Microsoft YaHei Light" panose="020B0502040204020203" pitchFamily="34" charset="-122"/>
                      <a:ea typeface="Microsoft YaHei Light" panose="020B0502040204020203" pitchFamily="34" charset="-122"/>
                    </a:rPr>
                    <a:t>02 </a:t>
                  </a:r>
                  <a:r>
                    <a:rPr lang="en-US" altLang="zh-CN" sz="2800" dirty="0">
                      <a:latin typeface="Microsoft YaHei Light" panose="020B0502040204020203" pitchFamily="34" charset="-122"/>
                      <a:ea typeface="Microsoft YaHei Light" panose="020B0502040204020203" pitchFamily="34" charset="-122"/>
                    </a:rPr>
                    <a:t>. </a:t>
                  </a:r>
                  <a:r>
                    <a:rPr lang="zh-CN" altLang="en-US" sz="2800" dirty="0">
                      <a:latin typeface="Microsoft YaHei Light" panose="020B0502040204020203" pitchFamily="34" charset="-122"/>
                      <a:ea typeface="Microsoft YaHei Light" panose="020B0502040204020203" pitchFamily="34" charset="-122"/>
                    </a:rPr>
                    <a:t>投前</a:t>
                  </a:r>
                  <a:r>
                    <a:rPr lang="en-US" altLang="zh-CN" sz="2800" dirty="0">
                      <a:latin typeface="Microsoft YaHei Light" panose="020B0502040204020203" pitchFamily="34" charset="-122"/>
                      <a:ea typeface="Microsoft YaHei Light" panose="020B0502040204020203" pitchFamily="34" charset="-122"/>
                    </a:rPr>
                    <a:t>·</a:t>
                  </a:r>
                  <a:r>
                    <a:rPr lang="zh-CN" altLang="en-US" sz="2800" dirty="0">
                      <a:solidFill>
                        <a:srgbClr val="FF0000"/>
                      </a:solidFill>
                      <a:latin typeface="Microsoft YaHei Light" panose="020B0502040204020203" pitchFamily="34" charset="-122"/>
                      <a:ea typeface="Microsoft YaHei Light" panose="020B0502040204020203" pitchFamily="34" charset="-122"/>
                    </a:rPr>
                    <a:t>智能人群定位</a:t>
                  </a:r>
                  <a:endParaRPr lang="en-US" altLang="zh-CN" sz="2800" dirty="0">
                    <a:solidFill>
                      <a:srgbClr val="FF0000"/>
                    </a:solidFill>
                    <a:latin typeface="Microsoft YaHei Light" panose="020B0502040204020203" pitchFamily="34" charset="-122"/>
                    <a:ea typeface="Microsoft YaHei Light" panose="020B0502040204020203" pitchFamily="34" charset="-122"/>
                  </a:endParaRPr>
                </a:p>
                <a:p>
                  <a:endParaRPr lang="en-US" altLang="zh-CN" sz="2400" dirty="0">
                    <a:latin typeface="Microsoft YaHei Light" panose="020B0502040204020203" pitchFamily="34" charset="-122"/>
                    <a:ea typeface="Microsoft YaHei Light" panose="020B0502040204020203" pitchFamily="34" charset="-122"/>
                  </a:endParaRPr>
                </a:p>
                <a:p>
                  <a:endParaRPr lang="en-US" altLang="zh-CN" sz="2400" dirty="0">
                    <a:latin typeface="Microsoft YaHei Light" panose="020B0502040204020203" pitchFamily="34" charset="-122"/>
                    <a:ea typeface="Microsoft YaHei Light" panose="020B0502040204020203" pitchFamily="34" charset="-122"/>
                  </a:endParaRPr>
                </a:p>
                <a:p>
                  <a:endParaRPr lang="en-US" altLang="zh-CN" sz="2400" dirty="0">
                    <a:latin typeface="Microsoft YaHei Light" panose="020B0502040204020203" pitchFamily="34" charset="-122"/>
                    <a:ea typeface="Microsoft YaHei Light" panose="020B0502040204020203" pitchFamily="34" charset="-122"/>
                  </a:endParaRPr>
                </a:p>
                <a:p>
                  <a:r>
                    <a:rPr lang="en-US" altLang="zh-CN" sz="2800" i="1" dirty="0">
                      <a:latin typeface="Microsoft YaHei Light" panose="020B0502040204020203" pitchFamily="34" charset="-122"/>
                      <a:ea typeface="Microsoft YaHei Light" panose="020B0502040204020203" pitchFamily="34" charset="-122"/>
                    </a:rPr>
                    <a:t>03 </a:t>
                  </a:r>
                  <a:r>
                    <a:rPr lang="en-US" altLang="zh-CN" sz="2800" dirty="0">
                      <a:latin typeface="Microsoft YaHei Light" panose="020B0502040204020203" pitchFamily="34" charset="-122"/>
                      <a:ea typeface="Microsoft YaHei Light" panose="020B0502040204020203" pitchFamily="34" charset="-122"/>
                    </a:rPr>
                    <a:t>. </a:t>
                  </a:r>
                  <a:r>
                    <a:rPr lang="zh-CN" altLang="en-US" sz="2800" dirty="0">
                      <a:latin typeface="Microsoft YaHei Light" panose="020B0502040204020203" pitchFamily="34" charset="-122"/>
                      <a:ea typeface="Microsoft YaHei Light" panose="020B0502040204020203" pitchFamily="34" charset="-122"/>
                    </a:rPr>
                    <a:t>投后</a:t>
                  </a:r>
                  <a:r>
                    <a:rPr lang="en-US" altLang="zh-CN" sz="2800" dirty="0">
                      <a:latin typeface="Microsoft YaHei Light" panose="020B0502040204020203" pitchFamily="34" charset="-122"/>
                      <a:ea typeface="Microsoft YaHei Light" panose="020B0502040204020203" pitchFamily="34" charset="-122"/>
                    </a:rPr>
                    <a:t>·</a:t>
                  </a:r>
                  <a:r>
                    <a:rPr lang="zh-CN" altLang="en-US" sz="2800" dirty="0">
                      <a:solidFill>
                        <a:srgbClr val="FF0000"/>
                      </a:solidFill>
                      <a:latin typeface="Microsoft YaHei Light" panose="020B0502040204020203" pitchFamily="34" charset="-122"/>
                      <a:ea typeface="Microsoft YaHei Light" panose="020B0502040204020203" pitchFamily="34" charset="-122"/>
                    </a:rPr>
                    <a:t>智能投放优化</a:t>
                  </a:r>
                  <a:endParaRPr lang="en-US" altLang="zh-CN" sz="2800" dirty="0">
                    <a:solidFill>
                      <a:srgbClr val="FF0000"/>
                    </a:solidFill>
                    <a:latin typeface="Microsoft YaHei Light" panose="020B0502040204020203" pitchFamily="34" charset="-122"/>
                    <a:ea typeface="Microsoft YaHei Light" panose="020B0502040204020203" pitchFamily="34" charset="-122"/>
                  </a:endParaRPr>
                </a:p>
                <a:p>
                  <a:endParaRPr lang="en-US" altLang="zh-CN" sz="2400" dirty="0">
                    <a:latin typeface="Microsoft YaHei Light" panose="020B0502040204020203" pitchFamily="34" charset="-122"/>
                    <a:ea typeface="Microsoft YaHei Light" panose="020B0502040204020203" pitchFamily="34" charset="-122"/>
                  </a:endParaRPr>
                </a:p>
                <a:p>
                  <a:endParaRPr lang="en-US" altLang="zh-CN" sz="2400" dirty="0">
                    <a:latin typeface="Microsoft YaHei Light" panose="020B0502040204020203" pitchFamily="34" charset="-122"/>
                    <a:ea typeface="Microsoft YaHei Light" panose="020B0502040204020203" pitchFamily="34" charset="-122"/>
                  </a:endParaRPr>
                </a:p>
              </p:txBody>
            </p:sp>
            <p:sp>
              <p:nvSpPr>
                <p:cNvPr id="8" name="文本框 7">
                  <a:extLst>
                    <a:ext uri="{FF2B5EF4-FFF2-40B4-BE49-F238E27FC236}">
                      <a16:creationId xmlns:a16="http://schemas.microsoft.com/office/drawing/2014/main" id="{5B7D99E4-C3F6-B0AC-022A-8B064D466CC5}"/>
                    </a:ext>
                  </a:extLst>
                </p:cNvPr>
                <p:cNvSpPr txBox="1"/>
                <p:nvPr/>
              </p:nvSpPr>
              <p:spPr>
                <a:xfrm>
                  <a:off x="4198620" y="2507139"/>
                  <a:ext cx="3346704" cy="73866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400" b="1" dirty="0"/>
                    <a:t> </a:t>
                  </a:r>
                  <a:r>
                    <a:rPr lang="zh-CN" altLang="en-US" sz="1400" b="1" dirty="0"/>
                    <a:t>人群画像洞察</a:t>
                  </a:r>
                  <a:r>
                    <a:rPr lang="en-US" altLang="zh-CN" sz="1400" dirty="0"/>
                    <a:t>+</a:t>
                  </a:r>
                  <a:r>
                    <a:rPr lang="zh-CN" altLang="en-US" sz="1400" i="1" dirty="0"/>
                    <a:t>智能人群捕捉</a:t>
                  </a:r>
                  <a:endParaRPr lang="en-US" altLang="zh-CN" sz="1400" i="1" dirty="0"/>
                </a:p>
                <a:p>
                  <a:pPr marL="285750" indent="-285750">
                    <a:buFont typeface="Wingdings" panose="05000000000000000000" pitchFamily="2" charset="2"/>
                    <a:buChar char="l"/>
                  </a:pPr>
                  <a:r>
                    <a:rPr lang="en-US" altLang="zh-CN" sz="1400" dirty="0"/>
                    <a:t> </a:t>
                  </a:r>
                  <a:r>
                    <a:rPr lang="zh-CN" altLang="en-US" sz="1400" b="1" dirty="0"/>
                    <a:t>人群偏好分析</a:t>
                  </a:r>
                  <a:r>
                    <a:rPr lang="en-US" altLang="zh-CN" sz="1400" dirty="0"/>
                    <a:t>+</a:t>
                  </a:r>
                  <a:r>
                    <a:rPr lang="zh-CN" altLang="en-US" sz="1400" i="1" dirty="0"/>
                    <a:t>自动化报表</a:t>
                  </a:r>
                  <a:endParaRPr lang="en-US" altLang="zh-CN" sz="1400" i="1" dirty="0"/>
                </a:p>
                <a:p>
                  <a:pPr marL="285750" indent="-285750">
                    <a:buFont typeface="Wingdings" panose="05000000000000000000" pitchFamily="2" charset="2"/>
                    <a:buChar char="l"/>
                  </a:pPr>
                  <a:r>
                    <a:rPr lang="en-US" altLang="zh-CN" sz="1400" b="1" dirty="0"/>
                    <a:t> </a:t>
                  </a:r>
                  <a:r>
                    <a:rPr lang="zh-CN" altLang="en-US" sz="1400" b="1" dirty="0"/>
                    <a:t>历史投放</a:t>
                  </a:r>
                  <a:r>
                    <a:rPr lang="en-US" altLang="zh-CN" sz="1400" dirty="0"/>
                    <a:t>+</a:t>
                  </a:r>
                  <a:r>
                    <a:rPr lang="en-US" altLang="zh-CN" sz="1400" i="1" dirty="0"/>
                    <a:t>AI</a:t>
                  </a:r>
                  <a:r>
                    <a:rPr lang="zh-CN" altLang="en-US" sz="1400" i="1" dirty="0"/>
                    <a:t>训练</a:t>
                  </a:r>
                </a:p>
              </p:txBody>
            </p:sp>
          </p:grpSp>
          <p:sp>
            <p:nvSpPr>
              <p:cNvPr id="10" name="文本框 9">
                <a:extLst>
                  <a:ext uri="{FF2B5EF4-FFF2-40B4-BE49-F238E27FC236}">
                    <a16:creationId xmlns:a16="http://schemas.microsoft.com/office/drawing/2014/main" id="{CFC26524-6C40-94CC-D79F-4D58A4ED88CC}"/>
                  </a:ext>
                </a:extLst>
              </p:cNvPr>
              <p:cNvSpPr txBox="1"/>
              <p:nvPr/>
            </p:nvSpPr>
            <p:spPr>
              <a:xfrm>
                <a:off x="4422648" y="3650242"/>
                <a:ext cx="5297424" cy="738664"/>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b="1" dirty="0"/>
                  <a:t> 品牌人群拓圈拉新</a:t>
                </a:r>
                <a:r>
                  <a:rPr lang="en-US" altLang="zh-CN" sz="1400" b="1" dirty="0"/>
                  <a:t>-</a:t>
                </a:r>
                <a:r>
                  <a:rPr lang="zh-CN" altLang="en-US" sz="1400" i="1" dirty="0"/>
                  <a:t>跨一、三级类目、竞品自动化筛选</a:t>
                </a:r>
                <a:endParaRPr lang="en-US" altLang="zh-CN" sz="1400" i="1" dirty="0"/>
              </a:p>
              <a:p>
                <a:pPr marL="285750" indent="-285750">
                  <a:buFont typeface="Wingdings" panose="05000000000000000000" pitchFamily="2" charset="2"/>
                  <a:buChar char="l"/>
                </a:pPr>
                <a:r>
                  <a:rPr lang="en-US" altLang="zh-CN" sz="1400" b="1" dirty="0"/>
                  <a:t> </a:t>
                </a:r>
                <a:r>
                  <a:rPr lang="zh-CN" altLang="en-US" sz="1400" b="1" dirty="0"/>
                  <a:t>拉新人群控量</a:t>
                </a:r>
                <a:r>
                  <a:rPr lang="en-US" altLang="zh-CN" sz="1400" b="1" dirty="0"/>
                  <a:t>-</a:t>
                </a:r>
                <a:r>
                  <a:rPr lang="en-US" altLang="zh-CN" sz="1400" i="1" dirty="0" err="1"/>
                  <a:t>coreTA</a:t>
                </a:r>
                <a:r>
                  <a:rPr lang="zh-CN" altLang="en-US" sz="1400" i="1" dirty="0"/>
                  <a:t>标签自动化产出</a:t>
                </a:r>
                <a:endParaRPr lang="en-US" altLang="zh-CN" sz="1400" i="1" dirty="0"/>
              </a:p>
              <a:p>
                <a:pPr marL="285750" indent="-285750">
                  <a:buFont typeface="Wingdings" panose="05000000000000000000" pitchFamily="2" charset="2"/>
                  <a:buChar char="l"/>
                </a:pPr>
                <a:r>
                  <a:rPr lang="en-US" altLang="zh-CN" sz="1400" b="1" dirty="0"/>
                  <a:t> </a:t>
                </a:r>
                <a:r>
                  <a:rPr lang="zh-CN" altLang="en-US" sz="1400" b="1" dirty="0"/>
                  <a:t>品牌认知人群转化</a:t>
                </a:r>
                <a:r>
                  <a:rPr lang="en-US" altLang="zh-CN" sz="1400" i="1" dirty="0"/>
                  <a:t>+</a:t>
                </a:r>
                <a:r>
                  <a:rPr lang="zh-CN" altLang="en-US" sz="1400" i="1" dirty="0"/>
                  <a:t>核心策略</a:t>
                </a:r>
                <a:r>
                  <a:rPr lang="en-US" altLang="zh-CN" sz="1400" i="1" dirty="0"/>
                  <a:t>AI</a:t>
                </a:r>
                <a:r>
                  <a:rPr lang="zh-CN" altLang="en-US" sz="1400" i="1" dirty="0"/>
                  <a:t>产出</a:t>
                </a:r>
                <a:endParaRPr lang="en-US" altLang="zh-CN" sz="1400" i="1" dirty="0"/>
              </a:p>
            </p:txBody>
          </p:sp>
        </p:grpSp>
        <p:sp>
          <p:nvSpPr>
            <p:cNvPr id="12" name="文本框 11">
              <a:extLst>
                <a:ext uri="{FF2B5EF4-FFF2-40B4-BE49-F238E27FC236}">
                  <a16:creationId xmlns:a16="http://schemas.microsoft.com/office/drawing/2014/main" id="{07EE6419-C93D-B34D-C39B-5127B5BC4425}"/>
                </a:ext>
              </a:extLst>
            </p:cNvPr>
            <p:cNvSpPr txBox="1"/>
            <p:nvPr/>
          </p:nvSpPr>
          <p:spPr>
            <a:xfrm>
              <a:off x="4221480" y="5013424"/>
              <a:ext cx="4110990" cy="523220"/>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b="1" dirty="0"/>
                <a:t> 投放人群包效果</a:t>
              </a:r>
              <a:r>
                <a:rPr lang="en-US" altLang="zh-CN" sz="1400" b="1" dirty="0"/>
                <a:t>AI</a:t>
              </a:r>
              <a:r>
                <a:rPr lang="zh-CN" altLang="en-US" sz="1400" b="1" dirty="0"/>
                <a:t>分析</a:t>
              </a:r>
              <a:endParaRPr lang="en-US" altLang="zh-CN" sz="1400" b="1" dirty="0"/>
            </a:p>
            <a:p>
              <a:pPr marL="285750" indent="-285750">
                <a:buFont typeface="Wingdings" panose="05000000000000000000" pitchFamily="2" charset="2"/>
                <a:buChar char="l"/>
              </a:pPr>
              <a:r>
                <a:rPr lang="en-US" altLang="zh-CN" sz="1400" b="1" dirty="0"/>
                <a:t> AI+</a:t>
              </a:r>
              <a:r>
                <a:rPr lang="zh-CN" altLang="en-US" sz="1400" b="1" dirty="0"/>
                <a:t>自动化复投计划产出</a:t>
              </a:r>
              <a:endParaRPr lang="en-US" altLang="zh-CN" sz="1400" b="1" dirty="0"/>
            </a:p>
          </p:txBody>
        </p:sp>
      </p:grpSp>
      <p:pic>
        <p:nvPicPr>
          <p:cNvPr id="14" name="图片 13">
            <a:extLst>
              <a:ext uri="{FF2B5EF4-FFF2-40B4-BE49-F238E27FC236}">
                <a16:creationId xmlns:a16="http://schemas.microsoft.com/office/drawing/2014/main" id="{882668CC-A0C2-5990-1501-3BC628597E37}"/>
              </a:ext>
            </a:extLst>
          </p:cNvPr>
          <p:cNvPicPr>
            <a:picLocks noChangeAspect="1"/>
          </p:cNvPicPr>
          <p:nvPr/>
        </p:nvPicPr>
        <p:blipFill>
          <a:blip r:embed="rId2"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0"/>
            <a:ext cx="1677035" cy="1040765"/>
          </a:xfrm>
          <a:prstGeom prst="rect">
            <a:avLst/>
          </a:prstGeom>
        </p:spPr>
      </p:pic>
      <p:pic>
        <p:nvPicPr>
          <p:cNvPr id="18" name="图片 17">
            <a:extLst>
              <a:ext uri="{FF2B5EF4-FFF2-40B4-BE49-F238E27FC236}">
                <a16:creationId xmlns:a16="http://schemas.microsoft.com/office/drawing/2014/main" id="{C40DB7A6-41A1-282E-826B-C811B2190F3A}"/>
              </a:ext>
            </a:extLst>
          </p:cNvPr>
          <p:cNvPicPr>
            <a:picLocks noGrp="1" noRot="1" noChangeAspect="1" noMove="1" noResize="1" noEditPoints="1" noAdjustHandles="1" noChangeArrowheads="1" noChangeShapeType="1" noCrop="1"/>
          </p:cNvPicPr>
          <p:nvPr/>
        </p:nvPicPr>
        <p:blipFill>
          <a:blip r:embed="rId3"/>
          <a:stretch>
            <a:fillRect/>
          </a:stretch>
        </p:blipFill>
        <p:spPr>
          <a:xfrm>
            <a:off x="8175068" y="3870036"/>
            <a:ext cx="4016931" cy="2987964"/>
          </a:xfrm>
          <a:prstGeom prst="rect">
            <a:avLst/>
          </a:prstGeom>
        </p:spPr>
      </p:pic>
    </p:spTree>
    <p:extLst>
      <p:ext uri="{BB962C8B-B14F-4D97-AF65-F5344CB8AC3E}">
        <p14:creationId xmlns:p14="http://schemas.microsoft.com/office/powerpoint/2010/main" val="934275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607B64-35D1-C310-F487-E4C7E4548A13}"/>
              </a:ext>
            </a:extLst>
          </p:cNvPr>
          <p:cNvSpPr>
            <a:spLocks noGrp="1"/>
          </p:cNvSpPr>
          <p:nvPr>
            <p:ph type="title"/>
          </p:nvPr>
        </p:nvSpPr>
        <p:spPr>
          <a:xfrm>
            <a:off x="54858" y="0"/>
            <a:ext cx="4773174" cy="814451"/>
          </a:xfrm>
        </p:spPr>
        <p:txBody>
          <a:bodyPr>
            <a:normAutofit/>
          </a:bodyPr>
          <a:lstStyle/>
          <a:p>
            <a:r>
              <a:rPr lang="en-US" altLang="zh-CN" i="1" dirty="0">
                <a:latin typeface="方正姚体" panose="02010601030101010101" pitchFamily="2" charset="-122"/>
                <a:ea typeface="方正姚体" panose="02010601030101010101" pitchFamily="2" charset="-122"/>
              </a:rPr>
              <a:t>01.</a:t>
            </a:r>
            <a:r>
              <a:rPr lang="zh-CN" altLang="en-US" dirty="0">
                <a:latin typeface="方正姚体" panose="02010601030101010101" pitchFamily="2" charset="-122"/>
                <a:ea typeface="方正姚体" panose="02010601030101010101" pitchFamily="2" charset="-122"/>
              </a:rPr>
              <a:t>数据库搭建</a:t>
            </a:r>
          </a:p>
        </p:txBody>
      </p:sp>
      <p:sp>
        <p:nvSpPr>
          <p:cNvPr id="17" name="矩形 16">
            <a:extLst>
              <a:ext uri="{FF2B5EF4-FFF2-40B4-BE49-F238E27FC236}">
                <a16:creationId xmlns:a16="http://schemas.microsoft.com/office/drawing/2014/main" id="{A1520780-CEB0-4569-1FC8-B9683A8E47D0}"/>
              </a:ext>
            </a:extLst>
          </p:cNvPr>
          <p:cNvSpPr/>
          <p:nvPr/>
        </p:nvSpPr>
        <p:spPr>
          <a:xfrm>
            <a:off x="9041378" y="829581"/>
            <a:ext cx="2995174" cy="2029888"/>
          </a:xfrm>
          <a:prstGeom prst="rect">
            <a:avLst/>
          </a:prstGeom>
          <a:solidFill>
            <a:srgbClr val="CCECFF">
              <a:alpha val="54118"/>
            </a:srgb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 name="组合 28">
            <a:extLst>
              <a:ext uri="{FF2B5EF4-FFF2-40B4-BE49-F238E27FC236}">
                <a16:creationId xmlns:a16="http://schemas.microsoft.com/office/drawing/2014/main" id="{D26985B4-9064-8125-F522-DBE4BB45BFB4}"/>
              </a:ext>
            </a:extLst>
          </p:cNvPr>
          <p:cNvGrpSpPr/>
          <p:nvPr/>
        </p:nvGrpSpPr>
        <p:grpSpPr>
          <a:xfrm>
            <a:off x="122916" y="457201"/>
            <a:ext cx="11913636" cy="6667468"/>
            <a:chOff x="1173018" y="357328"/>
            <a:chExt cx="9845964" cy="6500672"/>
          </a:xfrm>
        </p:grpSpPr>
        <p:sp>
          <p:nvSpPr>
            <p:cNvPr id="4" name="矩形 3">
              <a:extLst>
                <a:ext uri="{FF2B5EF4-FFF2-40B4-BE49-F238E27FC236}">
                  <a16:creationId xmlns:a16="http://schemas.microsoft.com/office/drawing/2014/main" id="{6A1BC240-ECDF-ED1B-54AE-F69E8538987E}"/>
                </a:ext>
              </a:extLst>
            </p:cNvPr>
            <p:cNvSpPr/>
            <p:nvPr/>
          </p:nvSpPr>
          <p:spPr>
            <a:xfrm>
              <a:off x="1173018" y="2901967"/>
              <a:ext cx="9845964" cy="3618246"/>
            </a:xfrm>
            <a:prstGeom prst="rect">
              <a:avLst/>
            </a:prstGeom>
            <a:solidFill>
              <a:srgbClr val="CCECFF">
                <a:alpha val="54118"/>
              </a:srgbClr>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CE8A6474-CF8D-E3C8-68BB-8CD459665513}"/>
                </a:ext>
              </a:extLst>
            </p:cNvPr>
            <p:cNvSpPr/>
            <p:nvPr/>
          </p:nvSpPr>
          <p:spPr>
            <a:xfrm>
              <a:off x="1597891" y="5735614"/>
              <a:ext cx="9208655" cy="615870"/>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400" b="1" dirty="0" err="1">
                  <a:solidFill>
                    <a:schemeClr val="tx1"/>
                  </a:solidFill>
                </a:rPr>
                <a:t>ecMAX</a:t>
              </a:r>
              <a:r>
                <a:rPr lang="en-US" altLang="zh-CN" sz="2400" b="1" dirty="0">
                  <a:solidFill>
                    <a:schemeClr val="tx1"/>
                  </a:solidFill>
                </a:rPr>
                <a:t>·</a:t>
              </a:r>
              <a:r>
                <a:rPr lang="zh-CN" altLang="en-US" sz="2400" b="1" dirty="0">
                  <a:solidFill>
                    <a:schemeClr val="tx1"/>
                  </a:solidFill>
                </a:rPr>
                <a:t>观远数仓</a:t>
              </a:r>
            </a:p>
          </p:txBody>
        </p:sp>
        <p:sp>
          <p:nvSpPr>
            <p:cNvPr id="6" name="矩形 5">
              <a:extLst>
                <a:ext uri="{FF2B5EF4-FFF2-40B4-BE49-F238E27FC236}">
                  <a16:creationId xmlns:a16="http://schemas.microsoft.com/office/drawing/2014/main" id="{EAEB178A-EB10-BDD7-DD3D-2FC5D50369C7}"/>
                </a:ext>
              </a:extLst>
            </p:cNvPr>
            <p:cNvSpPr/>
            <p:nvPr/>
          </p:nvSpPr>
          <p:spPr>
            <a:xfrm>
              <a:off x="1597890" y="4712519"/>
              <a:ext cx="2835565" cy="615870"/>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消费者画像数据</a:t>
              </a:r>
            </a:p>
          </p:txBody>
        </p:sp>
        <p:sp>
          <p:nvSpPr>
            <p:cNvPr id="7" name="矩形 6">
              <a:extLst>
                <a:ext uri="{FF2B5EF4-FFF2-40B4-BE49-F238E27FC236}">
                  <a16:creationId xmlns:a16="http://schemas.microsoft.com/office/drawing/2014/main" id="{A2B10055-189F-4E6B-0B03-302B68DE60A2}"/>
                </a:ext>
              </a:extLst>
            </p:cNvPr>
            <p:cNvSpPr/>
            <p:nvPr/>
          </p:nvSpPr>
          <p:spPr>
            <a:xfrm>
              <a:off x="8543636" y="4712519"/>
              <a:ext cx="2262910" cy="615870"/>
            </a:xfrm>
            <a:prstGeom prst="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历史投放数据</a:t>
              </a:r>
            </a:p>
          </p:txBody>
        </p:sp>
        <p:sp>
          <p:nvSpPr>
            <p:cNvPr id="8" name="矩形 7">
              <a:extLst>
                <a:ext uri="{FF2B5EF4-FFF2-40B4-BE49-F238E27FC236}">
                  <a16:creationId xmlns:a16="http://schemas.microsoft.com/office/drawing/2014/main" id="{4F556BBC-2884-F529-9722-85850684DBB7}"/>
                </a:ext>
              </a:extLst>
            </p:cNvPr>
            <p:cNvSpPr/>
            <p:nvPr/>
          </p:nvSpPr>
          <p:spPr>
            <a:xfrm>
              <a:off x="4784435" y="4712519"/>
              <a:ext cx="3408221" cy="615870"/>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消费偏好数据</a:t>
              </a:r>
            </a:p>
          </p:txBody>
        </p:sp>
        <p:sp>
          <p:nvSpPr>
            <p:cNvPr id="9" name="矩形 8">
              <a:extLst>
                <a:ext uri="{FF2B5EF4-FFF2-40B4-BE49-F238E27FC236}">
                  <a16:creationId xmlns:a16="http://schemas.microsoft.com/office/drawing/2014/main" id="{F8DE7EBC-CA81-8409-5106-AAB0963EAF93}"/>
                </a:ext>
              </a:extLst>
            </p:cNvPr>
            <p:cNvSpPr/>
            <p:nvPr/>
          </p:nvSpPr>
          <p:spPr>
            <a:xfrm>
              <a:off x="1597890" y="3121890"/>
              <a:ext cx="840510" cy="121763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行业</a:t>
              </a:r>
              <a:endParaRPr lang="en-US" altLang="zh-CN" sz="1600" b="1" dirty="0">
                <a:solidFill>
                  <a:schemeClr val="tx1"/>
                </a:solidFill>
              </a:endParaRPr>
            </a:p>
            <a:p>
              <a:pPr algn="ctr"/>
              <a:r>
                <a:rPr lang="zh-CN" altLang="en-US" sz="1600" b="1" dirty="0">
                  <a:solidFill>
                    <a:schemeClr val="tx1"/>
                  </a:solidFill>
                </a:rPr>
                <a:t>画像</a:t>
              </a:r>
            </a:p>
          </p:txBody>
        </p:sp>
        <p:sp>
          <p:nvSpPr>
            <p:cNvPr id="10" name="矩形 9">
              <a:extLst>
                <a:ext uri="{FF2B5EF4-FFF2-40B4-BE49-F238E27FC236}">
                  <a16:creationId xmlns:a16="http://schemas.microsoft.com/office/drawing/2014/main" id="{6C1503FA-B69D-C281-E815-49D85B03A2CE}"/>
                </a:ext>
              </a:extLst>
            </p:cNvPr>
            <p:cNvSpPr/>
            <p:nvPr/>
          </p:nvSpPr>
          <p:spPr>
            <a:xfrm>
              <a:off x="3592944" y="3121890"/>
              <a:ext cx="840510" cy="121763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品牌</a:t>
              </a:r>
              <a:endParaRPr lang="en-US" altLang="zh-CN" sz="1600" b="1" dirty="0">
                <a:solidFill>
                  <a:schemeClr val="tx1"/>
                </a:solidFill>
              </a:endParaRPr>
            </a:p>
            <a:p>
              <a:pPr algn="ctr"/>
              <a:r>
                <a:rPr lang="zh-CN" altLang="en-US" sz="1600" b="1" dirty="0">
                  <a:solidFill>
                    <a:schemeClr val="tx1"/>
                  </a:solidFill>
                </a:rPr>
                <a:t>画像</a:t>
              </a:r>
            </a:p>
          </p:txBody>
        </p:sp>
        <p:sp>
          <p:nvSpPr>
            <p:cNvPr id="11" name="矩形 10">
              <a:extLst>
                <a:ext uri="{FF2B5EF4-FFF2-40B4-BE49-F238E27FC236}">
                  <a16:creationId xmlns:a16="http://schemas.microsoft.com/office/drawing/2014/main" id="{864652A6-9647-4599-DCF3-5FD7B7975865}"/>
                </a:ext>
              </a:extLst>
            </p:cNvPr>
            <p:cNvSpPr/>
            <p:nvPr/>
          </p:nvSpPr>
          <p:spPr>
            <a:xfrm>
              <a:off x="2595417" y="3121890"/>
              <a:ext cx="840510" cy="1217633"/>
            </a:xfrm>
            <a:prstGeom prst="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类目</a:t>
              </a:r>
              <a:endParaRPr lang="en-US" altLang="zh-CN" sz="1600" b="1" dirty="0">
                <a:solidFill>
                  <a:schemeClr val="tx1"/>
                </a:solidFill>
              </a:endParaRPr>
            </a:p>
            <a:p>
              <a:pPr algn="ctr"/>
              <a:r>
                <a:rPr lang="zh-CN" altLang="en-US" sz="1600" b="1" dirty="0">
                  <a:solidFill>
                    <a:schemeClr val="tx1"/>
                  </a:solidFill>
                </a:rPr>
                <a:t>画像</a:t>
              </a:r>
            </a:p>
          </p:txBody>
        </p:sp>
        <p:sp>
          <p:nvSpPr>
            <p:cNvPr id="12" name="矩形 11">
              <a:extLst>
                <a:ext uri="{FF2B5EF4-FFF2-40B4-BE49-F238E27FC236}">
                  <a16:creationId xmlns:a16="http://schemas.microsoft.com/office/drawing/2014/main" id="{71A3BC1E-6B86-F11F-2065-A673BA59F0F8}"/>
                </a:ext>
              </a:extLst>
            </p:cNvPr>
            <p:cNvSpPr/>
            <p:nvPr/>
          </p:nvSpPr>
          <p:spPr>
            <a:xfrm>
              <a:off x="4784436" y="3137500"/>
              <a:ext cx="1597894" cy="120051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品牌品类偏好</a:t>
              </a:r>
            </a:p>
          </p:txBody>
        </p:sp>
        <p:sp>
          <p:nvSpPr>
            <p:cNvPr id="13" name="矩形 12">
              <a:extLst>
                <a:ext uri="{FF2B5EF4-FFF2-40B4-BE49-F238E27FC236}">
                  <a16:creationId xmlns:a16="http://schemas.microsoft.com/office/drawing/2014/main" id="{5B8F527E-B513-F586-8E16-0D1B82D9495C}"/>
                </a:ext>
              </a:extLst>
            </p:cNvPr>
            <p:cNvSpPr/>
            <p:nvPr/>
          </p:nvSpPr>
          <p:spPr>
            <a:xfrm>
              <a:off x="6594762" y="3137499"/>
              <a:ext cx="1597894" cy="1200519"/>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货品偏好</a:t>
              </a:r>
            </a:p>
          </p:txBody>
        </p:sp>
        <p:sp>
          <p:nvSpPr>
            <p:cNvPr id="14" name="矩形 13">
              <a:extLst>
                <a:ext uri="{FF2B5EF4-FFF2-40B4-BE49-F238E27FC236}">
                  <a16:creationId xmlns:a16="http://schemas.microsoft.com/office/drawing/2014/main" id="{35AFD860-D576-8F69-7BCE-A2B91C193784}"/>
                </a:ext>
              </a:extLst>
            </p:cNvPr>
            <p:cNvSpPr/>
            <p:nvPr/>
          </p:nvSpPr>
          <p:spPr>
            <a:xfrm>
              <a:off x="8543636" y="3137500"/>
              <a:ext cx="942109" cy="1200518"/>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蓄水期</a:t>
              </a:r>
            </a:p>
          </p:txBody>
        </p:sp>
        <p:sp>
          <p:nvSpPr>
            <p:cNvPr id="15" name="矩形 14">
              <a:extLst>
                <a:ext uri="{FF2B5EF4-FFF2-40B4-BE49-F238E27FC236}">
                  <a16:creationId xmlns:a16="http://schemas.microsoft.com/office/drawing/2014/main" id="{827375AA-A1E1-A722-6F1F-0E6093C0EDE3}"/>
                </a:ext>
              </a:extLst>
            </p:cNvPr>
            <p:cNvSpPr/>
            <p:nvPr/>
          </p:nvSpPr>
          <p:spPr>
            <a:xfrm>
              <a:off x="9845963" y="3121065"/>
              <a:ext cx="942109" cy="1200518"/>
            </a:xfrm>
            <a:prstGeom prst="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爆发期</a:t>
              </a:r>
            </a:p>
          </p:txBody>
        </p:sp>
        <p:cxnSp>
          <p:nvCxnSpPr>
            <p:cNvPr id="19" name="直接连接符 18">
              <a:extLst>
                <a:ext uri="{FF2B5EF4-FFF2-40B4-BE49-F238E27FC236}">
                  <a16:creationId xmlns:a16="http://schemas.microsoft.com/office/drawing/2014/main" id="{0BAF5902-7AAC-7CE7-9DD8-21B61F646765}"/>
                </a:ext>
              </a:extLst>
            </p:cNvPr>
            <p:cNvCxnSpPr>
              <a:cxnSpLocks/>
            </p:cNvCxnSpPr>
            <p:nvPr/>
          </p:nvCxnSpPr>
          <p:spPr>
            <a:xfrm>
              <a:off x="8358907" y="357328"/>
              <a:ext cx="0" cy="6500672"/>
            </a:xfrm>
            <a:prstGeom prst="line">
              <a:avLst/>
            </a:prstGeom>
            <a:ln w="19050">
              <a:prstDash val="dashDot"/>
            </a:ln>
          </p:spPr>
          <p:style>
            <a:lnRef idx="2">
              <a:schemeClr val="dk1"/>
            </a:lnRef>
            <a:fillRef idx="0">
              <a:schemeClr val="dk1"/>
            </a:fillRef>
            <a:effectRef idx="1">
              <a:schemeClr val="dk1"/>
            </a:effectRef>
            <a:fontRef idx="minor">
              <a:schemeClr val="tx1"/>
            </a:fontRef>
          </p:style>
        </p:cxnSp>
      </p:grpSp>
      <p:grpSp>
        <p:nvGrpSpPr>
          <p:cNvPr id="31" name="组合 30">
            <a:extLst>
              <a:ext uri="{FF2B5EF4-FFF2-40B4-BE49-F238E27FC236}">
                <a16:creationId xmlns:a16="http://schemas.microsoft.com/office/drawing/2014/main" id="{35EE52D3-1094-2E54-C870-AB3A8829D88C}"/>
              </a:ext>
            </a:extLst>
          </p:cNvPr>
          <p:cNvGrpSpPr/>
          <p:nvPr/>
        </p:nvGrpSpPr>
        <p:grpSpPr>
          <a:xfrm>
            <a:off x="122916" y="814450"/>
            <a:ext cx="8493775" cy="2045018"/>
            <a:chOff x="1173018" y="748749"/>
            <a:chExt cx="6198295" cy="1804113"/>
          </a:xfrm>
        </p:grpSpPr>
        <p:sp>
          <p:nvSpPr>
            <p:cNvPr id="16" name="矩形 15">
              <a:extLst>
                <a:ext uri="{FF2B5EF4-FFF2-40B4-BE49-F238E27FC236}">
                  <a16:creationId xmlns:a16="http://schemas.microsoft.com/office/drawing/2014/main" id="{B8154079-44A2-D079-E79B-B7D7BFD654CD}"/>
                </a:ext>
              </a:extLst>
            </p:cNvPr>
            <p:cNvSpPr/>
            <p:nvPr/>
          </p:nvSpPr>
          <p:spPr>
            <a:xfrm>
              <a:off x="1173018" y="759190"/>
              <a:ext cx="6198295" cy="1793672"/>
            </a:xfrm>
            <a:prstGeom prst="rect">
              <a:avLst/>
            </a:prstGeom>
            <a:solidFill>
              <a:srgbClr val="BFD9EF"/>
            </a:solid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文本框 19">
              <a:extLst>
                <a:ext uri="{FF2B5EF4-FFF2-40B4-BE49-F238E27FC236}">
                  <a16:creationId xmlns:a16="http://schemas.microsoft.com/office/drawing/2014/main" id="{93D6C3EB-EA0E-EC4A-2376-8CDDF02FFF4C}"/>
                </a:ext>
              </a:extLst>
            </p:cNvPr>
            <p:cNvSpPr txBox="1"/>
            <p:nvPr/>
          </p:nvSpPr>
          <p:spPr>
            <a:xfrm>
              <a:off x="3796921" y="856122"/>
              <a:ext cx="1436877" cy="412614"/>
            </a:xfrm>
            <a:prstGeom prst="rect">
              <a:avLst/>
            </a:prstGeom>
            <a:noFill/>
          </p:spPr>
          <p:txBody>
            <a:bodyPr wrap="square" rtlCol="0">
              <a:spAutoFit/>
            </a:bodyPr>
            <a:lstStyle/>
            <a:p>
              <a:r>
                <a:rPr lang="zh-CN" altLang="en-US" sz="2400" b="1" dirty="0"/>
                <a:t>观远</a:t>
              </a:r>
              <a:r>
                <a:rPr lang="en-US" altLang="zh-CN" sz="2400" b="1" dirty="0"/>
                <a:t>-BI</a:t>
              </a:r>
              <a:r>
                <a:rPr lang="zh-CN" altLang="en-US" sz="2400" b="1" dirty="0"/>
                <a:t>看板</a:t>
              </a:r>
            </a:p>
          </p:txBody>
        </p:sp>
        <p:pic>
          <p:nvPicPr>
            <p:cNvPr id="22" name="图片 21">
              <a:extLst>
                <a:ext uri="{FF2B5EF4-FFF2-40B4-BE49-F238E27FC236}">
                  <a16:creationId xmlns:a16="http://schemas.microsoft.com/office/drawing/2014/main" id="{FFDEDCD3-CD7D-C470-25AA-862A7AA861C6}"/>
                </a:ext>
              </a:extLst>
            </p:cNvPr>
            <p:cNvPicPr>
              <a:picLocks noChangeAspect="1"/>
            </p:cNvPicPr>
            <p:nvPr/>
          </p:nvPicPr>
          <p:blipFill>
            <a:blip r:embed="rId2"/>
            <a:stretch>
              <a:fillRect/>
            </a:stretch>
          </p:blipFill>
          <p:spPr>
            <a:xfrm>
              <a:off x="1174531" y="748749"/>
              <a:ext cx="2554148" cy="603238"/>
            </a:xfrm>
            <a:prstGeom prst="rect">
              <a:avLst/>
            </a:prstGeom>
          </p:spPr>
        </p:pic>
      </p:grpSp>
      <p:pic>
        <p:nvPicPr>
          <p:cNvPr id="21" name="图片 20">
            <a:extLst>
              <a:ext uri="{FF2B5EF4-FFF2-40B4-BE49-F238E27FC236}">
                <a16:creationId xmlns:a16="http://schemas.microsoft.com/office/drawing/2014/main" id="{3E49D9EB-CD45-10FF-2CEF-FC4754539EEA}"/>
              </a:ext>
            </a:extLst>
          </p:cNvPr>
          <p:cNvPicPr>
            <a:picLocks noChangeAspect="1"/>
          </p:cNvPicPr>
          <p:nvPr/>
        </p:nvPicPr>
        <p:blipFill>
          <a:blip r:embed="rId3"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pic>
        <p:nvPicPr>
          <p:cNvPr id="26" name="图片 25">
            <a:extLst>
              <a:ext uri="{FF2B5EF4-FFF2-40B4-BE49-F238E27FC236}">
                <a16:creationId xmlns:a16="http://schemas.microsoft.com/office/drawing/2014/main" id="{75A720AE-A202-8262-F646-6300B62FDC70}"/>
              </a:ext>
            </a:extLst>
          </p:cNvPr>
          <p:cNvPicPr>
            <a:picLocks noChangeAspect="1"/>
          </p:cNvPicPr>
          <p:nvPr/>
        </p:nvPicPr>
        <p:blipFill>
          <a:blip r:embed="rId4"/>
          <a:stretch>
            <a:fillRect/>
          </a:stretch>
        </p:blipFill>
        <p:spPr>
          <a:xfrm>
            <a:off x="9052742" y="866923"/>
            <a:ext cx="1334713" cy="557895"/>
          </a:xfrm>
          <a:prstGeom prst="rect">
            <a:avLst/>
          </a:prstGeom>
        </p:spPr>
      </p:pic>
      <p:pic>
        <p:nvPicPr>
          <p:cNvPr id="28" name="图片 27">
            <a:extLst>
              <a:ext uri="{FF2B5EF4-FFF2-40B4-BE49-F238E27FC236}">
                <a16:creationId xmlns:a16="http://schemas.microsoft.com/office/drawing/2014/main" id="{CDD777E0-DFE7-4017-9533-005F035B9943}"/>
              </a:ext>
            </a:extLst>
          </p:cNvPr>
          <p:cNvPicPr>
            <a:picLocks noChangeAspect="1"/>
          </p:cNvPicPr>
          <p:nvPr/>
        </p:nvPicPr>
        <p:blipFill>
          <a:blip r:embed="rId5"/>
          <a:stretch>
            <a:fillRect/>
          </a:stretch>
        </p:blipFill>
        <p:spPr>
          <a:xfrm>
            <a:off x="10607030" y="1645661"/>
            <a:ext cx="1385814" cy="541128"/>
          </a:xfrm>
          <a:prstGeom prst="rect">
            <a:avLst/>
          </a:prstGeom>
        </p:spPr>
      </p:pic>
      <p:pic>
        <p:nvPicPr>
          <p:cNvPr id="1026" name="Picture 2" descr="openai 的图像结果">
            <a:extLst>
              <a:ext uri="{FF2B5EF4-FFF2-40B4-BE49-F238E27FC236}">
                <a16:creationId xmlns:a16="http://schemas.microsoft.com/office/drawing/2014/main" id="{2E87F0D3-99CE-EAF4-F5E5-71801DC512B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6336" t="33098" r="15405" b="31625"/>
          <a:stretch/>
        </p:blipFill>
        <p:spPr bwMode="auto">
          <a:xfrm>
            <a:off x="9148560" y="1474867"/>
            <a:ext cx="1334713" cy="4720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gemini 的图像结果">
            <a:extLst>
              <a:ext uri="{FF2B5EF4-FFF2-40B4-BE49-F238E27FC236}">
                <a16:creationId xmlns:a16="http://schemas.microsoft.com/office/drawing/2014/main" id="{F2C68FE4-D02C-61E8-AB9A-1C2BAD1D554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8786" t="18704" r="3536" b="18533"/>
          <a:stretch/>
        </p:blipFill>
        <p:spPr bwMode="auto">
          <a:xfrm>
            <a:off x="9503724" y="2156747"/>
            <a:ext cx="1172698" cy="467800"/>
          </a:xfrm>
          <a:prstGeom prst="rect">
            <a:avLst/>
          </a:prstGeom>
          <a:noFill/>
          <a:extLst>
            <a:ext uri="{909E8E84-426E-40DD-AFC4-6F175D3DCCD1}">
              <a14:hiddenFill xmlns:a14="http://schemas.microsoft.com/office/drawing/2010/main">
                <a:solidFill>
                  <a:srgbClr val="FFFFFF"/>
                </a:solidFill>
              </a14:hiddenFill>
            </a:ext>
          </a:extLst>
        </p:spPr>
      </p:pic>
      <p:sp>
        <p:nvSpPr>
          <p:cNvPr id="33" name="文本框 32">
            <a:extLst>
              <a:ext uri="{FF2B5EF4-FFF2-40B4-BE49-F238E27FC236}">
                <a16:creationId xmlns:a16="http://schemas.microsoft.com/office/drawing/2014/main" id="{1B9AF2F7-DF96-A0E5-6107-2F2245EC9E39}"/>
              </a:ext>
            </a:extLst>
          </p:cNvPr>
          <p:cNvSpPr txBox="1"/>
          <p:nvPr/>
        </p:nvSpPr>
        <p:spPr>
          <a:xfrm>
            <a:off x="10387455" y="974696"/>
            <a:ext cx="1969011" cy="369332"/>
          </a:xfrm>
          <a:prstGeom prst="rect">
            <a:avLst/>
          </a:prstGeom>
          <a:noFill/>
        </p:spPr>
        <p:txBody>
          <a:bodyPr wrap="square" rtlCol="0">
            <a:spAutoFit/>
          </a:bodyPr>
          <a:lstStyle/>
          <a:p>
            <a:r>
              <a:rPr lang="en-US" altLang="zh-CN" b="1" dirty="0"/>
              <a:t>AI</a:t>
            </a:r>
            <a:r>
              <a:rPr lang="zh-CN" altLang="en-US" b="1" dirty="0"/>
              <a:t>模型训练</a:t>
            </a:r>
          </a:p>
        </p:txBody>
      </p:sp>
      <p:pic>
        <p:nvPicPr>
          <p:cNvPr id="39" name="图片 38">
            <a:extLst>
              <a:ext uri="{FF2B5EF4-FFF2-40B4-BE49-F238E27FC236}">
                <a16:creationId xmlns:a16="http://schemas.microsoft.com/office/drawing/2014/main" id="{75A054AE-5A2B-D5C2-AF72-E43D75A10F29}"/>
              </a:ext>
            </a:extLst>
          </p:cNvPr>
          <p:cNvPicPr>
            <a:picLocks noChangeAspect="1"/>
          </p:cNvPicPr>
          <p:nvPr/>
        </p:nvPicPr>
        <p:blipFill>
          <a:blip r:embed="rId8"/>
          <a:stretch>
            <a:fillRect/>
          </a:stretch>
        </p:blipFill>
        <p:spPr>
          <a:xfrm>
            <a:off x="964864" y="1629438"/>
            <a:ext cx="6798983" cy="943909"/>
          </a:xfrm>
          <a:prstGeom prst="rect">
            <a:avLst/>
          </a:prstGeom>
        </p:spPr>
      </p:pic>
    </p:spTree>
    <p:extLst>
      <p:ext uri="{BB962C8B-B14F-4D97-AF65-F5344CB8AC3E}">
        <p14:creationId xmlns:p14="http://schemas.microsoft.com/office/powerpoint/2010/main" val="1134919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E3BB7892-5056-8B5C-C1B9-E1E49B4AC91B}"/>
              </a:ext>
            </a:extLst>
          </p:cNvPr>
          <p:cNvSpPr/>
          <p:nvPr/>
        </p:nvSpPr>
        <p:spPr>
          <a:xfrm>
            <a:off x="0" y="0"/>
            <a:ext cx="4071257" cy="631672"/>
          </a:xfrm>
          <a:prstGeom prst="rect">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消费者画像数据</a:t>
            </a:r>
          </a:p>
        </p:txBody>
      </p:sp>
      <p:sp>
        <p:nvSpPr>
          <p:cNvPr id="3" name="矩形 2">
            <a:extLst>
              <a:ext uri="{FF2B5EF4-FFF2-40B4-BE49-F238E27FC236}">
                <a16:creationId xmlns:a16="http://schemas.microsoft.com/office/drawing/2014/main" id="{1FBD170B-2C94-10DF-83A4-7474B1B4266A}"/>
              </a:ext>
            </a:extLst>
          </p:cNvPr>
          <p:cNvSpPr/>
          <p:nvPr/>
        </p:nvSpPr>
        <p:spPr>
          <a:xfrm>
            <a:off x="4071257" y="0"/>
            <a:ext cx="8120743" cy="631672"/>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tx1"/>
                </a:solidFill>
              </a:rPr>
              <a:t>消费偏好数据</a:t>
            </a:r>
          </a:p>
        </p:txBody>
      </p:sp>
      <p:pic>
        <p:nvPicPr>
          <p:cNvPr id="6" name="图片 5">
            <a:extLst>
              <a:ext uri="{FF2B5EF4-FFF2-40B4-BE49-F238E27FC236}">
                <a16:creationId xmlns:a16="http://schemas.microsoft.com/office/drawing/2014/main" id="{EDF7C9BE-0462-A350-DAA0-CE3552B746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563" y="1480804"/>
            <a:ext cx="3434127" cy="5345186"/>
          </a:xfrm>
          <a:prstGeom prst="rect">
            <a:avLst/>
          </a:prstGeom>
        </p:spPr>
      </p:pic>
      <p:grpSp>
        <p:nvGrpSpPr>
          <p:cNvPr id="22" name="组合 21">
            <a:extLst>
              <a:ext uri="{FF2B5EF4-FFF2-40B4-BE49-F238E27FC236}">
                <a16:creationId xmlns:a16="http://schemas.microsoft.com/office/drawing/2014/main" id="{9498F666-7DC2-EB77-1239-2E8F22C197C4}"/>
              </a:ext>
            </a:extLst>
          </p:cNvPr>
          <p:cNvGrpSpPr/>
          <p:nvPr/>
        </p:nvGrpSpPr>
        <p:grpSpPr>
          <a:xfrm>
            <a:off x="4490672" y="1512814"/>
            <a:ext cx="7271657" cy="2493129"/>
            <a:chOff x="4084181" y="1039326"/>
            <a:chExt cx="7862890" cy="2713976"/>
          </a:xfrm>
        </p:grpSpPr>
        <p:pic>
          <p:nvPicPr>
            <p:cNvPr id="18" name="图片 17">
              <a:extLst>
                <a:ext uri="{FF2B5EF4-FFF2-40B4-BE49-F238E27FC236}">
                  <a16:creationId xmlns:a16="http://schemas.microsoft.com/office/drawing/2014/main" id="{CF3A2E5D-3614-B877-E2AE-71ED9FDE5E67}"/>
                </a:ext>
              </a:extLst>
            </p:cNvPr>
            <p:cNvPicPr>
              <a:picLocks noChangeAspect="1"/>
            </p:cNvPicPr>
            <p:nvPr/>
          </p:nvPicPr>
          <p:blipFill>
            <a:blip r:embed="rId4">
              <a:extLst>
                <a:ext uri="{28A0092B-C50C-407E-A947-70E740481C1C}">
                  <a14:useLocalDpi xmlns:a14="http://schemas.microsoft.com/office/drawing/2010/main" val="0"/>
                </a:ext>
              </a:extLst>
            </a:blip>
            <a:srcRect r="39373" b="67321"/>
            <a:stretch/>
          </p:blipFill>
          <p:spPr>
            <a:xfrm>
              <a:off x="4316185" y="1039326"/>
              <a:ext cx="7630886" cy="2713976"/>
            </a:xfrm>
            <a:prstGeom prst="rect">
              <a:avLst/>
            </a:prstGeom>
          </p:spPr>
        </p:pic>
        <p:sp>
          <p:nvSpPr>
            <p:cNvPr id="21" name="矩形 20">
              <a:extLst>
                <a:ext uri="{FF2B5EF4-FFF2-40B4-BE49-F238E27FC236}">
                  <a16:creationId xmlns:a16="http://schemas.microsoft.com/office/drawing/2014/main" id="{F9154ADA-95D7-A410-16A9-E2B38E9EE2FB}"/>
                </a:ext>
              </a:extLst>
            </p:cNvPr>
            <p:cNvSpPr/>
            <p:nvPr/>
          </p:nvSpPr>
          <p:spPr>
            <a:xfrm>
              <a:off x="4084181" y="1284214"/>
              <a:ext cx="3211285" cy="70787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23" name="文本框 22">
            <a:extLst>
              <a:ext uri="{FF2B5EF4-FFF2-40B4-BE49-F238E27FC236}">
                <a16:creationId xmlns:a16="http://schemas.microsoft.com/office/drawing/2014/main" id="{673AB4ED-0AF6-0168-3BE5-170A3AE6DFD3}"/>
              </a:ext>
            </a:extLst>
          </p:cNvPr>
          <p:cNvSpPr txBox="1"/>
          <p:nvPr/>
        </p:nvSpPr>
        <p:spPr>
          <a:xfrm>
            <a:off x="107312" y="779855"/>
            <a:ext cx="3856631" cy="584775"/>
          </a:xfrm>
          <a:prstGeom prst="rect">
            <a:avLst/>
          </a:prstGeom>
          <a:noFill/>
        </p:spPr>
        <p:txBody>
          <a:bodyPr wrap="square">
            <a:spAutoFit/>
          </a:bodyPr>
          <a:lstStyle/>
          <a:p>
            <a:pPr algn="ctr"/>
            <a:r>
              <a:rPr lang="zh-CN" altLang="en-US" sz="1600" b="1" dirty="0"/>
              <a:t>已留存行业、类目、品牌消费者画像</a:t>
            </a:r>
            <a:br>
              <a:rPr lang="zh-CN" altLang="en-US" sz="1600" b="1" dirty="0"/>
            </a:br>
            <a:r>
              <a:rPr lang="en-US" altLang="zh-CN" sz="1600" b="1" dirty="0">
                <a:solidFill>
                  <a:srgbClr val="FF0000"/>
                </a:solidFill>
              </a:rPr>
              <a:t>1,417,882</a:t>
            </a:r>
            <a:r>
              <a:rPr lang="zh-CN" altLang="en-US" sz="1600" b="1" dirty="0"/>
              <a:t>个</a:t>
            </a:r>
            <a:endParaRPr lang="en-US" altLang="zh-CN" sz="1600" b="1" dirty="0"/>
          </a:p>
        </p:txBody>
      </p:sp>
      <p:sp>
        <p:nvSpPr>
          <p:cNvPr id="24" name="文本框 23">
            <a:extLst>
              <a:ext uri="{FF2B5EF4-FFF2-40B4-BE49-F238E27FC236}">
                <a16:creationId xmlns:a16="http://schemas.microsoft.com/office/drawing/2014/main" id="{3591109D-B1B7-AD41-6C88-B3A20A9E02D7}"/>
              </a:ext>
            </a:extLst>
          </p:cNvPr>
          <p:cNvSpPr txBox="1"/>
          <p:nvPr/>
        </p:nvSpPr>
        <p:spPr>
          <a:xfrm>
            <a:off x="5744971" y="780585"/>
            <a:ext cx="5042772" cy="584775"/>
          </a:xfrm>
          <a:prstGeom prst="rect">
            <a:avLst/>
          </a:prstGeom>
          <a:noFill/>
        </p:spPr>
        <p:txBody>
          <a:bodyPr wrap="square">
            <a:spAutoFit/>
          </a:bodyPr>
          <a:lstStyle/>
          <a:p>
            <a:pPr algn="ctr"/>
            <a:r>
              <a:rPr lang="zh-CN" altLang="en-US" sz="1600" b="1" dirty="0"/>
              <a:t>已留存消费者品牌品类偏好、货品偏好数据</a:t>
            </a:r>
            <a:br>
              <a:rPr lang="zh-CN" altLang="en-US" sz="1600" b="1" dirty="0"/>
            </a:br>
            <a:r>
              <a:rPr lang="en-US" altLang="zh-CN" sz="1600" b="1" dirty="0">
                <a:solidFill>
                  <a:srgbClr val="FF0000"/>
                </a:solidFill>
              </a:rPr>
              <a:t>1,711,282</a:t>
            </a:r>
            <a:r>
              <a:rPr lang="zh-CN" altLang="en-US" sz="1600" b="1" dirty="0"/>
              <a:t>个</a:t>
            </a:r>
            <a:endParaRPr lang="en-US" altLang="zh-CN" sz="1600" b="1" dirty="0"/>
          </a:p>
        </p:txBody>
      </p:sp>
      <p:pic>
        <p:nvPicPr>
          <p:cNvPr id="25" name="图片 24">
            <a:extLst>
              <a:ext uri="{FF2B5EF4-FFF2-40B4-BE49-F238E27FC236}">
                <a16:creationId xmlns:a16="http://schemas.microsoft.com/office/drawing/2014/main" id="{81E6700F-FD4B-0770-F8FD-F7323ABE6FB9}"/>
              </a:ext>
            </a:extLst>
          </p:cNvPr>
          <p:cNvPicPr>
            <a:picLocks noChangeAspect="1"/>
          </p:cNvPicPr>
          <p:nvPr/>
        </p:nvPicPr>
        <p:blipFill>
          <a:blip r:embed="rId5"/>
          <a:stretch>
            <a:fillRect/>
          </a:stretch>
        </p:blipFill>
        <p:spPr>
          <a:xfrm>
            <a:off x="4705231" y="3734701"/>
            <a:ext cx="5138744" cy="2754687"/>
          </a:xfrm>
          <a:prstGeom prst="rect">
            <a:avLst/>
          </a:prstGeom>
        </p:spPr>
      </p:pic>
      <p:sp>
        <p:nvSpPr>
          <p:cNvPr id="26" name="矩形 25">
            <a:extLst>
              <a:ext uri="{FF2B5EF4-FFF2-40B4-BE49-F238E27FC236}">
                <a16:creationId xmlns:a16="http://schemas.microsoft.com/office/drawing/2014/main" id="{B16CFA93-140D-6BA4-038C-DA536CEBB2A6}"/>
              </a:ext>
            </a:extLst>
          </p:cNvPr>
          <p:cNvSpPr/>
          <p:nvPr/>
        </p:nvSpPr>
        <p:spPr>
          <a:xfrm>
            <a:off x="4522499" y="3828262"/>
            <a:ext cx="2969819" cy="65027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Tree>
    <p:extLst>
      <p:ext uri="{BB962C8B-B14F-4D97-AF65-F5344CB8AC3E}">
        <p14:creationId xmlns:p14="http://schemas.microsoft.com/office/powerpoint/2010/main" val="39298480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BFBD09E6-3A86-7907-388C-49A6A9E2F385}"/>
              </a:ext>
            </a:extLst>
          </p:cNvPr>
          <p:cNvPicPr>
            <a:picLocks noChangeAspect="1"/>
          </p:cNvPicPr>
          <p:nvPr/>
        </p:nvPicPr>
        <p:blipFill>
          <a:blip r:embed="rId2"/>
          <a:stretch>
            <a:fillRect/>
          </a:stretch>
        </p:blipFill>
        <p:spPr>
          <a:xfrm>
            <a:off x="0" y="0"/>
            <a:ext cx="3500053" cy="683789"/>
          </a:xfrm>
          <a:prstGeom prst="rect">
            <a:avLst/>
          </a:prstGeom>
        </p:spPr>
      </p:pic>
      <p:sp>
        <p:nvSpPr>
          <p:cNvPr id="6" name="文本框 5">
            <a:extLst>
              <a:ext uri="{FF2B5EF4-FFF2-40B4-BE49-F238E27FC236}">
                <a16:creationId xmlns:a16="http://schemas.microsoft.com/office/drawing/2014/main" id="{062453F8-2960-5865-8F1F-1382674E0C9F}"/>
              </a:ext>
            </a:extLst>
          </p:cNvPr>
          <p:cNvSpPr txBox="1"/>
          <p:nvPr/>
        </p:nvSpPr>
        <p:spPr>
          <a:xfrm>
            <a:off x="3700269" y="108038"/>
            <a:ext cx="1969011" cy="467711"/>
          </a:xfrm>
          <a:prstGeom prst="rect">
            <a:avLst/>
          </a:prstGeom>
          <a:noFill/>
        </p:spPr>
        <p:txBody>
          <a:bodyPr wrap="square" rtlCol="0">
            <a:spAutoFit/>
          </a:bodyPr>
          <a:lstStyle/>
          <a:p>
            <a:r>
              <a:rPr lang="zh-CN" altLang="en-US" sz="2400" b="1" dirty="0">
                <a:solidFill>
                  <a:schemeClr val="bg1"/>
                </a:solidFill>
              </a:rPr>
              <a:t>观远</a:t>
            </a:r>
            <a:r>
              <a:rPr lang="en-US" altLang="zh-CN" sz="2400" b="1" dirty="0">
                <a:solidFill>
                  <a:schemeClr val="bg1"/>
                </a:solidFill>
              </a:rPr>
              <a:t>-BI</a:t>
            </a:r>
            <a:r>
              <a:rPr lang="zh-CN" altLang="en-US" sz="2400" b="1" dirty="0">
                <a:solidFill>
                  <a:schemeClr val="bg1"/>
                </a:solidFill>
              </a:rPr>
              <a:t>看板</a:t>
            </a:r>
          </a:p>
        </p:txBody>
      </p:sp>
      <p:pic>
        <p:nvPicPr>
          <p:cNvPr id="10" name="图片 9">
            <a:extLst>
              <a:ext uri="{FF2B5EF4-FFF2-40B4-BE49-F238E27FC236}">
                <a16:creationId xmlns:a16="http://schemas.microsoft.com/office/drawing/2014/main" id="{FA79F425-CE4E-62A1-4598-BAB56C2C5C93}"/>
              </a:ext>
            </a:extLst>
          </p:cNvPr>
          <p:cNvPicPr>
            <a:picLocks noChangeAspect="1"/>
          </p:cNvPicPr>
          <p:nvPr/>
        </p:nvPicPr>
        <p:blipFill>
          <a:blip r:embed="rId3"/>
          <a:stretch>
            <a:fillRect/>
          </a:stretch>
        </p:blipFill>
        <p:spPr>
          <a:xfrm>
            <a:off x="402426" y="924057"/>
            <a:ext cx="11368610" cy="5522463"/>
          </a:xfrm>
          <a:prstGeom prst="rect">
            <a:avLst/>
          </a:prstGeom>
          <a:effectLst>
            <a:glow rad="25400">
              <a:schemeClr val="accent1">
                <a:alpha val="40000"/>
              </a:schemeClr>
            </a:glow>
            <a:outerShdw blurRad="50800" dist="38100" dir="2700000" sx="101000" sy="101000" algn="tl" rotWithShape="0">
              <a:schemeClr val="bg1">
                <a:alpha val="40000"/>
              </a:schemeClr>
            </a:outerShdw>
          </a:effectLst>
        </p:spPr>
      </p:pic>
    </p:spTree>
    <p:extLst>
      <p:ext uri="{BB962C8B-B14F-4D97-AF65-F5344CB8AC3E}">
        <p14:creationId xmlns:p14="http://schemas.microsoft.com/office/powerpoint/2010/main" val="288864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文本框 5"/>
          <p:cNvSpPr txBox="1"/>
          <p:nvPr/>
        </p:nvSpPr>
        <p:spPr>
          <a:xfrm>
            <a:off x="364613" y="816389"/>
            <a:ext cx="11751906" cy="521970"/>
          </a:xfrm>
          <a:prstGeom prst="rect">
            <a:avLst/>
          </a:prstGeom>
          <a:noFill/>
        </p:spPr>
        <p:txBody>
          <a:bodyPr wrap="square" rtlCol="0">
            <a:spAutoFit/>
          </a:bodyPr>
          <a:lstStyle/>
          <a:p>
            <a:r>
              <a:rPr kumimoji="1" lang="en-US" altLang="zh-CN" sz="1400" b="1" dirty="0"/>
              <a:t>Before</a:t>
            </a:r>
            <a:r>
              <a:rPr kumimoji="1" lang="zh-CN" altLang="en-US" sz="1400" b="1" dirty="0"/>
              <a:t>：有人群触达逻辑结构，男女分层人群 </a:t>
            </a:r>
            <a:r>
              <a:rPr kumimoji="1" lang="en-US" altLang="zh-CN" sz="1400" b="1" dirty="0"/>
              <a:t>∩</a:t>
            </a:r>
            <a:r>
              <a:rPr kumimoji="1" lang="zh-CN" altLang="en-US" sz="1400" b="1" dirty="0"/>
              <a:t> </a:t>
            </a:r>
            <a:r>
              <a:rPr kumimoji="1" lang="en-US" altLang="zh-CN" sz="1400" b="1" dirty="0" err="1"/>
              <a:t>CoreTA</a:t>
            </a:r>
            <a:r>
              <a:rPr kumimoji="1" lang="zh-CN" altLang="en-US" sz="1400" b="1" dirty="0"/>
              <a:t>标签  </a:t>
            </a:r>
            <a:r>
              <a:rPr kumimoji="1" lang="en-US" altLang="zh-CN" sz="1400" b="1" dirty="0"/>
              <a:t>=</a:t>
            </a:r>
            <a:r>
              <a:rPr kumimoji="1" lang="zh-CN" altLang="en-US" sz="1400" b="1" dirty="0"/>
              <a:t> 投放人群包； </a:t>
            </a:r>
          </a:p>
          <a:p>
            <a:r>
              <a:rPr kumimoji="1" lang="zh-CN" altLang="en-US" sz="1400" b="1" dirty="0"/>
              <a:t>（</a:t>
            </a:r>
            <a:r>
              <a:rPr kumimoji="1" lang="zh-CN" altLang="en-US" sz="1400" b="1" dirty="0">
                <a:solidFill>
                  <a:srgbClr val="FF0000"/>
                </a:solidFill>
              </a:rPr>
              <a:t>卡点一：每个人群包量级难控；卡点二：</a:t>
            </a:r>
            <a:r>
              <a:rPr kumimoji="1" lang="en-US" altLang="zh-CN" sz="1400" b="1" dirty="0">
                <a:solidFill>
                  <a:srgbClr val="FF0000"/>
                </a:solidFill>
              </a:rPr>
              <a:t>3W+</a:t>
            </a:r>
            <a:r>
              <a:rPr kumimoji="1" lang="zh-CN" altLang="en-US" sz="1400" b="1" dirty="0">
                <a:solidFill>
                  <a:srgbClr val="FF0000"/>
                </a:solidFill>
              </a:rPr>
              <a:t>人群数据监控和调整最快</a:t>
            </a:r>
            <a:r>
              <a:rPr kumimoji="1" lang="en-US" altLang="zh-CN" sz="1400" b="1" dirty="0">
                <a:solidFill>
                  <a:srgbClr val="FF0000"/>
                </a:solidFill>
              </a:rPr>
              <a:t>1-2</a:t>
            </a:r>
            <a:r>
              <a:rPr kumimoji="1" lang="zh-CN" altLang="en-US" sz="1400" b="1" dirty="0">
                <a:solidFill>
                  <a:srgbClr val="FF0000"/>
                </a:solidFill>
              </a:rPr>
              <a:t>周反馈；监控力度和调整频次受人力限制滞后至少</a:t>
            </a:r>
            <a:r>
              <a:rPr kumimoji="1" lang="en-US" altLang="zh-CN" sz="1400" b="1" dirty="0">
                <a:solidFill>
                  <a:srgbClr val="FF0000"/>
                </a:solidFill>
              </a:rPr>
              <a:t>2</a:t>
            </a:r>
            <a:r>
              <a:rPr kumimoji="1" lang="zh-CN" altLang="en-US" sz="1400" b="1" dirty="0">
                <a:solidFill>
                  <a:srgbClr val="FF0000"/>
                </a:solidFill>
              </a:rPr>
              <a:t>周）</a:t>
            </a:r>
          </a:p>
        </p:txBody>
      </p:sp>
      <p:sp>
        <p:nvSpPr>
          <p:cNvPr id="7" name="文本框 6"/>
          <p:cNvSpPr txBox="1"/>
          <p:nvPr/>
        </p:nvSpPr>
        <p:spPr>
          <a:xfrm>
            <a:off x="289133" y="5574096"/>
            <a:ext cx="11902867" cy="1168400"/>
          </a:xfrm>
          <a:prstGeom prst="rect">
            <a:avLst/>
          </a:prstGeom>
          <a:noFill/>
        </p:spPr>
        <p:txBody>
          <a:bodyPr wrap="square" rtlCol="0">
            <a:spAutoFit/>
          </a:bodyPr>
          <a:lstStyle/>
          <a:p>
            <a:r>
              <a:rPr kumimoji="1" lang="en-US" altLang="zh-CN" sz="1400" b="1" dirty="0"/>
              <a:t>After</a:t>
            </a:r>
            <a:r>
              <a:rPr kumimoji="1" lang="zh-CN" altLang="en-US" sz="1400" b="1" dirty="0"/>
              <a:t>预期：</a:t>
            </a:r>
            <a:r>
              <a:rPr kumimoji="1" lang="en-US" altLang="zh-CN" sz="1400" b="1" dirty="0"/>
              <a:t> </a:t>
            </a:r>
            <a:r>
              <a:rPr kumimoji="1" lang="zh-CN" altLang="en-US" sz="1400" b="1" dirty="0">
                <a:solidFill>
                  <a:srgbClr val="FF0000"/>
                </a:solidFill>
              </a:rPr>
              <a:t>能提前</a:t>
            </a:r>
            <a:r>
              <a:rPr kumimoji="1" lang="en-US" altLang="zh-CN" sz="1400" b="1" dirty="0">
                <a:solidFill>
                  <a:srgbClr val="FF0000"/>
                </a:solidFill>
              </a:rPr>
              <a:t>+</a:t>
            </a:r>
            <a:r>
              <a:rPr kumimoji="1" lang="zh-CN" altLang="en-US" sz="1400" b="1" dirty="0">
                <a:solidFill>
                  <a:srgbClr val="FF0000"/>
                </a:solidFill>
              </a:rPr>
              <a:t>更精准预估人群包量级</a:t>
            </a:r>
            <a:r>
              <a:rPr kumimoji="1" lang="en-US" altLang="zh-CN" sz="1400" dirty="0"/>
              <a:t>=</a:t>
            </a:r>
            <a:r>
              <a:rPr kumimoji="1" lang="zh-CN" altLang="en-US" sz="1400" dirty="0"/>
              <a:t> </a:t>
            </a:r>
            <a:r>
              <a:rPr kumimoji="1" lang="zh-CN" altLang="en-US" sz="1400" b="1" dirty="0">
                <a:solidFill>
                  <a:schemeClr val="tx1"/>
                </a:solidFill>
              </a:rPr>
              <a:t>通过</a:t>
            </a:r>
            <a:r>
              <a:rPr kumimoji="1" lang="zh-CN" altLang="en-US" sz="1400" b="1" dirty="0">
                <a:solidFill>
                  <a:schemeClr val="tx1"/>
                </a:solidFill>
                <a:sym typeface="+mn-ea"/>
              </a:rPr>
              <a:t>更严谨的人群策略及</a:t>
            </a:r>
            <a:r>
              <a:rPr kumimoji="1" lang="zh-CN" altLang="en-US" sz="1400" b="1" dirty="0">
                <a:solidFill>
                  <a:schemeClr val="tx1"/>
                </a:solidFill>
              </a:rPr>
              <a:t>人群触达逻辑结构</a:t>
            </a:r>
            <a:endParaRPr kumimoji="1" lang="en-US" altLang="zh-CN" sz="1400" b="1" dirty="0"/>
          </a:p>
          <a:p>
            <a:r>
              <a:rPr kumimoji="1" lang="en-US" altLang="zh-CN" sz="1400" b="1" dirty="0">
                <a:solidFill>
                  <a:schemeClr val="tx1"/>
                </a:solidFill>
              </a:rPr>
              <a:t>	  </a:t>
            </a:r>
            <a:r>
              <a:rPr kumimoji="1" lang="zh-CN" altLang="en-US" sz="1400" dirty="0">
                <a:solidFill>
                  <a:schemeClr val="tx1"/>
                </a:solidFill>
              </a:rPr>
              <a:t>男女分层人群</a:t>
            </a:r>
            <a:r>
              <a:rPr kumimoji="1" lang="zh-CN" altLang="en-US" sz="1400" b="1" dirty="0">
                <a:solidFill>
                  <a:schemeClr val="tx1"/>
                </a:solidFill>
              </a:rPr>
              <a:t>（更精准类目</a:t>
            </a:r>
            <a:r>
              <a:rPr kumimoji="1" lang="en-US" altLang="zh-CN" sz="1400" b="1" dirty="0">
                <a:solidFill>
                  <a:schemeClr val="tx1"/>
                </a:solidFill>
              </a:rPr>
              <a:t>&amp;</a:t>
            </a:r>
            <a:r>
              <a:rPr kumimoji="1" lang="zh-CN" altLang="en-US" sz="1400" b="1" dirty="0">
                <a:solidFill>
                  <a:schemeClr val="tx1"/>
                </a:solidFill>
              </a:rPr>
              <a:t>品牌组合体系） </a:t>
            </a:r>
            <a:r>
              <a:rPr kumimoji="1" lang="en-US" altLang="zh-CN" sz="1400" dirty="0">
                <a:solidFill>
                  <a:schemeClr val="tx1"/>
                </a:solidFill>
              </a:rPr>
              <a:t>∩</a:t>
            </a:r>
            <a:r>
              <a:rPr kumimoji="1" lang="zh-CN" altLang="en-US" sz="1400" dirty="0">
                <a:solidFill>
                  <a:schemeClr val="tx1"/>
                </a:solidFill>
              </a:rPr>
              <a:t> </a:t>
            </a:r>
            <a:r>
              <a:rPr kumimoji="1" lang="en-US" altLang="zh-CN" sz="1400" dirty="0" err="1">
                <a:solidFill>
                  <a:schemeClr val="tx1"/>
                </a:solidFill>
              </a:rPr>
              <a:t>CoreTA</a:t>
            </a:r>
            <a:r>
              <a:rPr kumimoji="1" lang="zh-CN" altLang="en-US" sz="1400" dirty="0">
                <a:solidFill>
                  <a:schemeClr val="tx1"/>
                </a:solidFill>
              </a:rPr>
              <a:t>标签 </a:t>
            </a:r>
            <a:r>
              <a:rPr kumimoji="1" lang="zh-CN" altLang="en-US" sz="1400" b="1" dirty="0">
                <a:solidFill>
                  <a:schemeClr val="tx1"/>
                </a:solidFill>
              </a:rPr>
              <a:t>（更精准人群标签组合）</a:t>
            </a:r>
            <a:endParaRPr kumimoji="1" lang="en-US" altLang="zh-CN" sz="1400" b="1" dirty="0">
              <a:solidFill>
                <a:schemeClr val="tx1"/>
              </a:solidFill>
            </a:endParaRPr>
          </a:p>
          <a:p>
            <a:r>
              <a:rPr kumimoji="1" lang="en-US" altLang="zh-CN" sz="1400" b="1" dirty="0"/>
              <a:t>            </a:t>
            </a:r>
            <a:r>
              <a:rPr kumimoji="1" lang="zh-CN" altLang="en-US" sz="1400" b="1" dirty="0"/>
              <a:t>        </a:t>
            </a:r>
            <a:r>
              <a:rPr kumimoji="1" lang="zh-CN" altLang="en-US" sz="1400" b="1" dirty="0">
                <a:solidFill>
                  <a:srgbClr val="FF0000"/>
                </a:solidFill>
              </a:rPr>
              <a:t>监控效率从滞后</a:t>
            </a:r>
            <a:r>
              <a:rPr kumimoji="1" lang="en-US" altLang="zh-CN" sz="1400" b="1" dirty="0">
                <a:solidFill>
                  <a:srgbClr val="FF0000"/>
                </a:solidFill>
              </a:rPr>
              <a:t>2</a:t>
            </a:r>
            <a:r>
              <a:rPr kumimoji="1" lang="zh-CN" altLang="en-US" sz="1400" b="1" dirty="0">
                <a:solidFill>
                  <a:srgbClr val="FF0000"/>
                </a:solidFill>
              </a:rPr>
              <a:t>周提升至隔天反馈</a:t>
            </a:r>
            <a:r>
              <a:rPr kumimoji="1" lang="en-US" altLang="zh-CN" sz="1400" b="1" dirty="0"/>
              <a:t>=</a:t>
            </a:r>
            <a:r>
              <a:rPr kumimoji="1" lang="zh-CN" altLang="en-US" sz="1400" b="1" dirty="0">
                <a:solidFill>
                  <a:schemeClr val="tx1"/>
                </a:solidFill>
              </a:rPr>
              <a:t>通过</a:t>
            </a:r>
            <a:r>
              <a:rPr kumimoji="1" lang="en-US" altLang="zh-CN" sz="1400" b="1" dirty="0">
                <a:solidFill>
                  <a:schemeClr val="tx1"/>
                </a:solidFill>
              </a:rPr>
              <a:t>AI</a:t>
            </a:r>
            <a:r>
              <a:rPr kumimoji="1" lang="zh-CN" altLang="en-US" sz="1400" b="1" dirty="0">
                <a:solidFill>
                  <a:schemeClr val="tx1"/>
                </a:solidFill>
              </a:rPr>
              <a:t>监控和及时调整优化人群包，</a:t>
            </a:r>
            <a:r>
              <a:rPr kumimoji="1" lang="zh-CN" altLang="en-US" sz="1400" dirty="0">
                <a:solidFill>
                  <a:schemeClr val="tx1"/>
                </a:solidFill>
              </a:rPr>
              <a:t>提升监控时效及数据反馈</a:t>
            </a:r>
            <a:endParaRPr kumimoji="1" lang="en-US" altLang="zh-CN" sz="1400" dirty="0">
              <a:solidFill>
                <a:schemeClr val="tx1"/>
              </a:solidFill>
            </a:endParaRPr>
          </a:p>
          <a:p>
            <a:endParaRPr kumimoji="1" lang="en-US" altLang="zh-CN" sz="1400" dirty="0"/>
          </a:p>
          <a:p>
            <a:r>
              <a:rPr kumimoji="1" lang="zh-CN" altLang="en-US" sz="1400" b="1" dirty="0"/>
              <a:t>理想化</a:t>
            </a:r>
            <a:r>
              <a:rPr kumimoji="1" lang="en-US" altLang="zh-CN" sz="1400" b="1" dirty="0"/>
              <a:t>workflow</a:t>
            </a:r>
            <a:r>
              <a:rPr kumimoji="1" lang="zh-CN" altLang="en-US" sz="1400" b="1" dirty="0"/>
              <a:t>目标：</a:t>
            </a:r>
            <a:r>
              <a:rPr kumimoji="1" lang="zh-CN" altLang="en-US" sz="1400" dirty="0"/>
              <a:t>每个人群包控制在</a:t>
            </a:r>
            <a:r>
              <a:rPr kumimoji="1" lang="en-US" altLang="zh-CN" sz="1400" dirty="0"/>
              <a:t>100w</a:t>
            </a:r>
            <a:r>
              <a:rPr kumimoji="1" lang="zh-CN" altLang="en-US" sz="1400" dirty="0"/>
              <a:t>量级，合理控制每个人群包花费和占比，每天可监控和调整，或停投效果差人群，增投效果好人群</a:t>
            </a:r>
          </a:p>
        </p:txBody>
      </p:sp>
      <p:graphicFrame>
        <p:nvGraphicFramePr>
          <p:cNvPr id="4" name="表格 3">
            <a:extLst>
              <a:ext uri="{FF2B5EF4-FFF2-40B4-BE49-F238E27FC236}">
                <a16:creationId xmlns:a16="http://schemas.microsoft.com/office/drawing/2014/main" id="{EBF79ECA-935D-64E0-6A58-5FB6427BF99E}"/>
              </a:ext>
            </a:extLst>
          </p:cNvPr>
          <p:cNvGraphicFramePr>
            <a:graphicFrameLocks noGrp="1"/>
          </p:cNvGraphicFramePr>
          <p:nvPr>
            <p:extLst>
              <p:ext uri="{D42A27DB-BD31-4B8C-83A1-F6EECF244321}">
                <p14:modId xmlns:p14="http://schemas.microsoft.com/office/powerpoint/2010/main" val="1979870789"/>
              </p:ext>
            </p:extLst>
          </p:nvPr>
        </p:nvGraphicFramePr>
        <p:xfrm>
          <a:off x="415269" y="1666291"/>
          <a:ext cx="11215157" cy="3772454"/>
        </p:xfrm>
        <a:graphic>
          <a:graphicData uri="http://schemas.openxmlformats.org/drawingml/2006/table">
            <a:tbl>
              <a:tblPr/>
              <a:tblGrid>
                <a:gridCol w="718587">
                  <a:extLst>
                    <a:ext uri="{9D8B030D-6E8A-4147-A177-3AD203B41FA5}">
                      <a16:colId xmlns:a16="http://schemas.microsoft.com/office/drawing/2014/main" val="2482996344"/>
                    </a:ext>
                  </a:extLst>
                </a:gridCol>
                <a:gridCol w="923544">
                  <a:extLst>
                    <a:ext uri="{9D8B030D-6E8A-4147-A177-3AD203B41FA5}">
                      <a16:colId xmlns:a16="http://schemas.microsoft.com/office/drawing/2014/main" val="1100880669"/>
                    </a:ext>
                  </a:extLst>
                </a:gridCol>
                <a:gridCol w="804672">
                  <a:extLst>
                    <a:ext uri="{9D8B030D-6E8A-4147-A177-3AD203B41FA5}">
                      <a16:colId xmlns:a16="http://schemas.microsoft.com/office/drawing/2014/main" val="3276751642"/>
                    </a:ext>
                  </a:extLst>
                </a:gridCol>
                <a:gridCol w="630936">
                  <a:extLst>
                    <a:ext uri="{9D8B030D-6E8A-4147-A177-3AD203B41FA5}">
                      <a16:colId xmlns:a16="http://schemas.microsoft.com/office/drawing/2014/main" val="218161714"/>
                    </a:ext>
                  </a:extLst>
                </a:gridCol>
                <a:gridCol w="1024128">
                  <a:extLst>
                    <a:ext uri="{9D8B030D-6E8A-4147-A177-3AD203B41FA5}">
                      <a16:colId xmlns:a16="http://schemas.microsoft.com/office/drawing/2014/main" val="3358314152"/>
                    </a:ext>
                  </a:extLst>
                </a:gridCol>
                <a:gridCol w="758952">
                  <a:extLst>
                    <a:ext uri="{9D8B030D-6E8A-4147-A177-3AD203B41FA5}">
                      <a16:colId xmlns:a16="http://schemas.microsoft.com/office/drawing/2014/main" val="1908138621"/>
                    </a:ext>
                  </a:extLst>
                </a:gridCol>
                <a:gridCol w="4828032">
                  <a:extLst>
                    <a:ext uri="{9D8B030D-6E8A-4147-A177-3AD203B41FA5}">
                      <a16:colId xmlns:a16="http://schemas.microsoft.com/office/drawing/2014/main" val="2783608651"/>
                    </a:ext>
                  </a:extLst>
                </a:gridCol>
                <a:gridCol w="1526306">
                  <a:extLst>
                    <a:ext uri="{9D8B030D-6E8A-4147-A177-3AD203B41FA5}">
                      <a16:colId xmlns:a16="http://schemas.microsoft.com/office/drawing/2014/main" val="1225815981"/>
                    </a:ext>
                  </a:extLst>
                </a:gridCol>
              </a:tblGrid>
              <a:tr h="256150">
                <a:tc>
                  <a:txBody>
                    <a:bodyPr/>
                    <a:lstStyle/>
                    <a:p>
                      <a:pPr algn="ctr" fontAlgn="ct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单品名</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en-US" altLang="zh-CN" sz="1100" b="1" i="0" u="none" strike="noStrike" dirty="0">
                          <a:solidFill>
                            <a:srgbClr val="FFFFFF"/>
                          </a:solidFill>
                          <a:effectLst/>
                          <a:latin typeface="微软雅黑" panose="020B0503020204020204" pitchFamily="34" charset="-122"/>
                          <a:ea typeface="微软雅黑" panose="020B0503020204020204" pitchFamily="34" charset="-122"/>
                        </a:rPr>
                        <a:t>AI</a:t>
                      </a: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核心策略</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gridSpan="2">
                  <a:txBody>
                    <a:bodyPr/>
                    <a:lstStyle/>
                    <a:p>
                      <a:pPr algn="ctr" fontAlgn="ct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定向类型</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hMerge="1">
                  <a:txBody>
                    <a:bodyPr/>
                    <a:lstStyle/>
                    <a:p>
                      <a:endParaRPr lang="zh-CN" altLang="en-US"/>
                    </a:p>
                  </a:txBody>
                  <a:tcPr/>
                </a:tc>
                <a:tc>
                  <a:txBody>
                    <a:bodyPr/>
                    <a:lstStyle/>
                    <a:p>
                      <a:pPr algn="ctr" fontAlgn="ct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人群类型</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性别</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自动化筛选逻辑</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en-US" altLang="zh-CN" sz="1100" b="1" i="0" u="none" strike="noStrike" dirty="0">
                          <a:solidFill>
                            <a:srgbClr val="FFFFFF"/>
                          </a:solidFill>
                          <a:effectLst/>
                          <a:latin typeface="微软雅黑" panose="020B0503020204020204" pitchFamily="34" charset="-122"/>
                          <a:ea typeface="微软雅黑" panose="020B0503020204020204" pitchFamily="34" charset="-122"/>
                        </a:rPr>
                        <a:t>AI</a:t>
                      </a: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预测</a:t>
                      </a:r>
                      <a:r>
                        <a:rPr lang="en-US" altLang="zh-CN" sz="1100" b="1" i="0" u="none" strike="noStrike" dirty="0">
                          <a:solidFill>
                            <a:srgbClr val="FFFFFF"/>
                          </a:solidFill>
                          <a:effectLst/>
                          <a:latin typeface="微软雅黑" panose="020B0503020204020204" pitchFamily="34" charset="-122"/>
                          <a:ea typeface="微软雅黑" panose="020B0503020204020204" pitchFamily="34" charset="-122"/>
                        </a:rPr>
                        <a:t>-</a:t>
                      </a:r>
                      <a:r>
                        <a:rPr lang="zh-CN" altLang="en-US" sz="1100" b="1" i="0" u="none" strike="noStrike" dirty="0">
                          <a:solidFill>
                            <a:srgbClr val="FFFFFF"/>
                          </a:solidFill>
                          <a:effectLst/>
                          <a:latin typeface="微软雅黑" panose="020B0503020204020204" pitchFamily="34" charset="-122"/>
                          <a:ea typeface="微软雅黑" panose="020B0503020204020204" pitchFamily="34" charset="-122"/>
                        </a:rPr>
                        <a:t>人群量级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289901020"/>
                  </a:ext>
                </a:extLst>
              </a:tr>
              <a:tr h="237031">
                <a:tc rowSpan="16">
                  <a:txBody>
                    <a:bodyPr/>
                    <a:lstStyle/>
                    <a:p>
                      <a:pPr algn="ctr" fontAlgn="ctr"/>
                      <a:r>
                        <a:rPr lang="en" sz="800" b="1" i="0" u="none" strike="noStrike" dirty="0">
                          <a:solidFill>
                            <a:srgbClr val="000000"/>
                          </a:solidFill>
                          <a:effectLst/>
                          <a:latin typeface="微软雅黑" panose="020B0503020204020204" pitchFamily="34" charset="-122"/>
                          <a:ea typeface="微软雅黑" panose="020B0503020204020204" pitchFamily="34" charset="-122"/>
                        </a:rPr>
                        <a:t>SKU-01</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16">
                  <a:txBody>
                    <a:bodyPr/>
                    <a:lstStyle/>
                    <a:p>
                      <a:pPr algn="l" fontAlgn="ct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1</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、性别层面：女性增量机会高</a:t>
                      </a: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a:t>
                      </a: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48%</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a:t>
                      </a: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endParaRPr lang="en-US" altLang="zh-CN" sz="600" b="1" i="0" u="none" strike="noStrike" dirty="0">
                        <a:solidFill>
                          <a:srgbClr val="000000"/>
                        </a:solidFill>
                        <a:effectLst/>
                        <a:latin typeface="微软雅黑" panose="020B0503020204020204" pitchFamily="34" charset="-122"/>
                        <a:ea typeface="微软雅黑" panose="020B0503020204020204" pitchFamily="34" charset="-122"/>
                      </a:endParaRPr>
                    </a:p>
                    <a:p>
                      <a:pPr algn="l" fontAlgn="ct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2</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、人群拉新层面：</a:t>
                      </a: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女性优先进行大众护肤拉新（</a:t>
                      </a: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24%</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a:t>
                      </a: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男性优先进行跨美妆拉新（</a:t>
                      </a: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27%</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a:t>
                      </a: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endParaRPr lang="en-US" altLang="zh-CN" sz="600" b="1" i="0" u="none" strike="noStrike" dirty="0">
                        <a:solidFill>
                          <a:srgbClr val="000000"/>
                        </a:solidFill>
                        <a:effectLst/>
                        <a:latin typeface="微软雅黑" panose="020B0503020204020204" pitchFamily="34" charset="-122"/>
                        <a:ea typeface="微软雅黑" panose="020B0503020204020204" pitchFamily="34" charset="-122"/>
                      </a:endParaRPr>
                    </a:p>
                    <a:p>
                      <a:pPr algn="l" fontAlgn="ct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3</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、老客复购机会高：</a:t>
                      </a:r>
                      <a:b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b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男</a:t>
                      </a: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34%</a:t>
                      </a:r>
                      <a:r>
                        <a:rPr lang="zh-CN" altLang="en-US" sz="600" b="1" i="0" u="none" strike="noStrike" dirty="0">
                          <a:solidFill>
                            <a:srgbClr val="000000"/>
                          </a:solidFill>
                          <a:effectLst/>
                          <a:latin typeface="微软雅黑" panose="020B0503020204020204" pitchFamily="34" charset="-122"/>
                          <a:ea typeface="微软雅黑" panose="020B0503020204020204" pitchFamily="34" charset="-122"/>
                        </a:rPr>
                        <a:t>、女</a:t>
                      </a:r>
                      <a:r>
                        <a:rPr lang="en-US" altLang="zh-CN" sz="600" b="1" i="0" u="none" strike="noStrike" dirty="0">
                          <a:solidFill>
                            <a:srgbClr val="000000"/>
                          </a:solidFill>
                          <a:effectLst/>
                          <a:latin typeface="微软雅黑" panose="020B0503020204020204" pitchFamily="34" charset="-122"/>
                          <a:ea typeface="微软雅黑" panose="020B0503020204020204" pitchFamily="34" charset="-122"/>
                        </a:rPr>
                        <a:t>39%</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7">
                  <a:txBody>
                    <a:bodyPr/>
                    <a:lstStyle/>
                    <a:p>
                      <a:pPr algn="ctr" fontAlgn="ctr"/>
                      <a:r>
                        <a:rPr lang="en" sz="800" b="1" i="0" u="none" strike="noStrike">
                          <a:solidFill>
                            <a:srgbClr val="000000"/>
                          </a:solidFill>
                          <a:effectLst/>
                          <a:latin typeface="微软雅黑" panose="020B0503020204020204" pitchFamily="34" charset="-122"/>
                          <a:ea typeface="微软雅黑" panose="020B0503020204020204" pitchFamily="34" charset="-122"/>
                        </a:rPr>
                        <a:t>AO</a:t>
                      </a:r>
                      <a:r>
                        <a:rPr lang="zh-CN" altLang="en-US" sz="800" b="1" i="0" u="none" strike="noStrike">
                          <a:solidFill>
                            <a:srgbClr val="000000"/>
                          </a:solidFill>
                          <a:effectLst/>
                          <a:latin typeface="微软雅黑" panose="020B0503020204020204" pitchFamily="34" charset="-122"/>
                          <a:ea typeface="微软雅黑" panose="020B0503020204020204" pitchFamily="34" charset="-122"/>
                        </a:rPr>
                        <a:t>拉新</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4">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深</a:t>
                      </a:r>
                      <a:r>
                        <a:rPr lang="en" sz="700" b="0" i="0" u="none" strike="noStrike" dirty="0">
                          <a:solidFill>
                            <a:srgbClr val="000000"/>
                          </a:solidFill>
                          <a:effectLst/>
                          <a:latin typeface="微软雅黑" panose="020B0503020204020204" pitchFamily="34" charset="-122"/>
                          <a:ea typeface="微软雅黑" panose="020B0503020204020204" pitchFamily="34" charset="-122"/>
                        </a:rPr>
                        <a:t>A0</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2">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竞品拉新</a:t>
                      </a:r>
                      <a:r>
                        <a:rPr lang="en-US" altLang="zh-CN" sz="7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高端精华</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男性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迪奥</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科颜氏</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圣罗兰</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娇兰</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后</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资生堂 精华近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天互动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&amp;</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3813375"/>
                  </a:ext>
                </a:extLst>
              </a:tr>
              <a:tr h="237031">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女性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科颜氏</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圣罗兰</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娇兰</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伊丽莎白雅顿</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资生堂 精华近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天互动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&amp;</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58948643"/>
                  </a:ext>
                </a:extLst>
              </a:tr>
              <a:tr h="237031">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rowSpan="2">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竞品拉新</a:t>
                      </a:r>
                      <a:r>
                        <a:rPr lang="en-US" altLang="zh-CN" sz="7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大众精华</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男性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欧舒丹</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羽素</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玉兰油</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HBN/</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欧莱雅</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薇诺娜</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珀莱雅 精华近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天互动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&amp;</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年购买∩家庭中产学生∩极高高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-100</a:t>
                      </a:r>
                      <a:r>
                        <a:rPr lang="en" sz="600" b="0" i="0" u="none" strike="noStrike">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2366388"/>
                  </a:ext>
                </a:extLst>
              </a:tr>
              <a:tr h="237031">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女性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欧舒丹</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逐本</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润百颜</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HBN/</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欧莱雅</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玉兰油</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薇诺娜</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珀莱雅 精华近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天互动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&amp;</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年购买∩家庭中产学生∩极高高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42884176"/>
                  </a:ext>
                </a:extLst>
              </a:tr>
              <a:tr h="237031">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rowSpan="3">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浅</a:t>
                      </a:r>
                      <a:r>
                        <a:rPr lang="en" sz="700" b="0" i="0" u="none" strike="noStrike" dirty="0">
                          <a:solidFill>
                            <a:srgbClr val="000000"/>
                          </a:solidFill>
                          <a:effectLst/>
                          <a:latin typeface="微软雅黑" panose="020B0503020204020204" pitchFamily="34" charset="-122"/>
                          <a:ea typeface="微软雅黑" panose="020B0503020204020204" pitchFamily="34" charset="-122"/>
                        </a:rPr>
                        <a:t>A0</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跨美妆护肤类目拉新</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男性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365</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天购买白酒</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安全自驾</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茶具</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节庆食品</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美容清晰</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汽车服务</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清洁电器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海鲜水产</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健身训练∩家庭中产学生∩极高高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90649060"/>
                  </a:ext>
                </a:extLst>
              </a:tr>
              <a:tr h="237031">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rowSpan="2">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香水彩妆拉新</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男性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香水彩妆</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_</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天互动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&amp;</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年购买∩男性∩家庭</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中产</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学生∩极高</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-100</a:t>
                      </a:r>
                      <a:r>
                        <a:rPr lang="en" sz="600" b="0" i="0" u="none" strike="noStrike">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11206393"/>
                  </a:ext>
                </a:extLst>
              </a:tr>
              <a:tr h="237031">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女性</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香水彩妆</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_</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天互动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&amp;</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年购买∩女性∩家庭</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中产</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学生∩极高</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8254571"/>
                  </a:ext>
                </a:extLst>
              </a:tr>
              <a:tr h="206343">
                <a:tc vMerge="1">
                  <a:txBody>
                    <a:bodyPr/>
                    <a:lstStyle/>
                    <a:p>
                      <a:endParaRPr lang="zh-CN" altLang="en-US"/>
                    </a:p>
                  </a:txBody>
                  <a:tcPr/>
                </a:tc>
                <a:tc vMerge="1">
                  <a:txBody>
                    <a:bodyPr/>
                    <a:lstStyle/>
                    <a:p>
                      <a:endParaRPr lang="zh-CN" altLang="en-US"/>
                    </a:p>
                  </a:txBody>
                  <a:tcPr/>
                </a:tc>
                <a:tc rowSpan="9">
                  <a:txBody>
                    <a:bodyPr/>
                    <a:lstStyle/>
                    <a:p>
                      <a:pPr algn="ctr" fontAlgn="ctr"/>
                      <a:r>
                        <a:rPr lang="en" sz="800" b="1" i="0" u="none" strike="noStrike">
                          <a:solidFill>
                            <a:srgbClr val="000000"/>
                          </a:solidFill>
                          <a:effectLst/>
                          <a:latin typeface="微软雅黑" panose="020B0503020204020204" pitchFamily="34" charset="-122"/>
                          <a:ea typeface="微软雅黑" panose="020B0503020204020204" pitchFamily="34" charset="-122"/>
                        </a:rPr>
                        <a:t>A1234</a:t>
                      </a:r>
                      <a:r>
                        <a:rPr lang="zh-CN" altLang="en-US" sz="800" b="1" i="0" u="none" strike="noStrike">
                          <a:solidFill>
                            <a:srgbClr val="000000"/>
                          </a:solidFill>
                          <a:effectLst/>
                          <a:latin typeface="微软雅黑" panose="020B0503020204020204" pitchFamily="34" charset="-122"/>
                          <a:ea typeface="微软雅黑" panose="020B0503020204020204" pitchFamily="34" charset="-122"/>
                        </a:rPr>
                        <a:t>转化</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3">
                  <a:txBody>
                    <a:bodyPr/>
                    <a:lstStyle/>
                    <a:p>
                      <a:pPr algn="ctr" fontAlgn="ctr"/>
                      <a:r>
                        <a:rPr lang="en" sz="700" b="0" i="0" u="none" strike="noStrike" dirty="0">
                          <a:solidFill>
                            <a:srgbClr val="000000"/>
                          </a:solidFill>
                          <a:effectLst/>
                          <a:latin typeface="微软雅黑" panose="020B0503020204020204" pitchFamily="34" charset="-122"/>
                          <a:ea typeface="微软雅黑" panose="020B0503020204020204" pitchFamily="34" charset="-122"/>
                        </a:rPr>
                        <a:t>A1</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品牌浏览人群</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9">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不限</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7/15/30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天浏览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GUE</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产品</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9296618"/>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渠道点击人群</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天直投</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触点点击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-100</a:t>
                      </a:r>
                      <a:r>
                        <a:rPr lang="en" sz="600" b="0" i="0" u="none" strike="noStrike">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907771080"/>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渠道曝光未点击人群</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15</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天直投</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触点曝光未点击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-100</a:t>
                      </a:r>
                      <a:r>
                        <a:rPr lang="en" sz="600" b="0" i="0" u="none" strike="noStrike">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54265200"/>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rowSpan="3">
                  <a:txBody>
                    <a:bodyPr/>
                    <a:lstStyle/>
                    <a:p>
                      <a:pPr algn="ctr" fontAlgn="ctr"/>
                      <a:r>
                        <a:rPr lang="en" sz="700" b="0" i="0" u="none" strike="noStrike" dirty="0">
                          <a:solidFill>
                            <a:srgbClr val="000000"/>
                          </a:solidFill>
                          <a:effectLst/>
                          <a:latin typeface="微软雅黑" panose="020B0503020204020204" pitchFamily="34" charset="-122"/>
                          <a:ea typeface="微软雅黑" panose="020B0503020204020204" pitchFamily="34" charset="-122"/>
                        </a:rPr>
                        <a:t>A2</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品牌兴趣人群</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15</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天搜索</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加购</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关注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GUE</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87232526"/>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品牌</a:t>
                      </a:r>
                      <a:r>
                        <a:rPr lang="en" sz="700" b="0" i="0" u="none" strike="noStrike">
                          <a:solidFill>
                            <a:srgbClr val="000000"/>
                          </a:solidFill>
                          <a:effectLst/>
                          <a:latin typeface="微软雅黑" panose="020B0503020204020204" pitchFamily="34" charset="-122"/>
                          <a:ea typeface="微软雅黑" panose="020B0503020204020204" pitchFamily="34" charset="-122"/>
                        </a:rPr>
                        <a:t>PLUS</a:t>
                      </a:r>
                      <a:r>
                        <a:rPr lang="zh-CN" altLang="en-US" sz="700" b="0" i="0" u="none" strike="noStrike">
                          <a:solidFill>
                            <a:srgbClr val="000000"/>
                          </a:solidFill>
                          <a:effectLst/>
                          <a:latin typeface="微软雅黑" panose="020B0503020204020204" pitchFamily="34" charset="-122"/>
                          <a:ea typeface="微软雅黑" panose="020B0503020204020204" pitchFamily="34" charset="-122"/>
                        </a:rPr>
                        <a:t>会员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PLUS ∩ </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天浏览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GUE </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a:solidFill>
                            <a:srgbClr val="000000"/>
                          </a:solidFill>
                          <a:effectLst/>
                          <a:latin typeface="微软雅黑" panose="020B0503020204020204" pitchFamily="34" charset="-122"/>
                          <a:ea typeface="微软雅黑" panose="020B0503020204020204" pitchFamily="34" charset="-122"/>
                        </a:rPr>
                        <a:t>-100</a:t>
                      </a:r>
                      <a:r>
                        <a:rPr lang="en" sz="600" b="0" i="0" u="none" strike="noStrike">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68876155"/>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品牌活跃粉丝会员</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品牌活跃会员 ∩ 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天浏览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品牌</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GUE </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74287547"/>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rowSpan="3">
                  <a:txBody>
                    <a:bodyPr/>
                    <a:lstStyle/>
                    <a:p>
                      <a:pPr algn="ctr" fontAlgn="ctr"/>
                      <a:r>
                        <a:rPr lang="en" sz="700" b="0" i="0" u="none" strike="noStrike" dirty="0">
                          <a:solidFill>
                            <a:srgbClr val="000000"/>
                          </a:solidFill>
                          <a:effectLst/>
                          <a:latin typeface="微软雅黑" panose="020B0503020204020204" pitchFamily="34" charset="-122"/>
                          <a:ea typeface="微软雅黑" panose="020B0503020204020204" pitchFamily="34" charset="-122"/>
                        </a:rPr>
                        <a:t>A34</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活跃老客</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历史</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购买客 交 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90</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天浏览</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关注</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加购精华类目</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39707239"/>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高价值高客</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年购买</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&gt;2</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次 </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SKII</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15392955"/>
                  </a:ext>
                </a:extLst>
              </a:tr>
              <a:tr h="206343">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en" sz="700" b="0" i="0" u="none" strike="noStrike" dirty="0">
                          <a:solidFill>
                            <a:srgbClr val="000000"/>
                          </a:solidFill>
                          <a:effectLst/>
                          <a:latin typeface="微软雅黑" panose="020B0503020204020204" pitchFamily="34" charset="-122"/>
                          <a:ea typeface="微软雅黑" panose="020B0503020204020204" pitchFamily="34" charset="-122"/>
                        </a:rPr>
                        <a:t>GUE</a:t>
                      </a:r>
                      <a:r>
                        <a:rPr lang="zh-CN" altLang="en-US" sz="700" b="0" i="0" u="none" strike="noStrike" dirty="0">
                          <a:solidFill>
                            <a:srgbClr val="000000"/>
                          </a:solidFill>
                          <a:effectLst/>
                          <a:latin typeface="微软雅黑" panose="020B0503020204020204" pitchFamily="34" charset="-122"/>
                          <a:ea typeface="微软雅黑" panose="020B0503020204020204" pitchFamily="34" charset="-122"/>
                        </a:rPr>
                        <a:t>复购客</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zh-CN" altLang="en-US"/>
                    </a:p>
                  </a:txBody>
                  <a:tcPr/>
                </a:tc>
                <a:tc>
                  <a:txBody>
                    <a:bodyPr/>
                    <a:lstStyle/>
                    <a:p>
                      <a:pPr algn="l" fontAlgn="ct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近</a:t>
                      </a:r>
                      <a:r>
                        <a:rPr lang="en-US" altLang="zh-C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3</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年</a:t>
                      </a:r>
                      <a:r>
                        <a:rPr lang="en"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GUE</a:t>
                      </a:r>
                      <a:r>
                        <a:rPr lang="zh-CN" altLang="en-US" sz="700" b="0" i="0" u="none" strike="noStrike" dirty="0">
                          <a:ln>
                            <a:noFill/>
                          </a:ln>
                          <a:solidFill>
                            <a:schemeClr val="tx1"/>
                          </a:solidFill>
                          <a:effectLst/>
                          <a:highlight>
                            <a:srgbClr val="FFFFFF"/>
                          </a:highlight>
                          <a:latin typeface="微软雅黑" panose="020B0503020204020204" pitchFamily="34" charset="-122"/>
                          <a:ea typeface="微软雅黑" panose="020B0503020204020204" pitchFamily="34" charset="-122"/>
                        </a:rPr>
                        <a:t>购买客</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fontAlgn="ctr"/>
                      <a:r>
                        <a:rPr lang="en" sz="600" b="0" i="0" u="none" strike="noStrike" dirty="0">
                          <a:solidFill>
                            <a:srgbClr val="000000"/>
                          </a:solidFill>
                          <a:effectLst/>
                          <a:latin typeface="微软雅黑" panose="020B0503020204020204" pitchFamily="34" charset="-122"/>
                          <a:ea typeface="微软雅黑" panose="020B0503020204020204" pitchFamily="34" charset="-122"/>
                        </a:rPr>
                        <a:t>AI</a:t>
                      </a:r>
                      <a:r>
                        <a:rPr lang="zh-CN" altLang="en-US" sz="600" b="0" i="0" u="none" strike="noStrike" dirty="0">
                          <a:solidFill>
                            <a:srgbClr val="000000"/>
                          </a:solidFill>
                          <a:effectLst/>
                          <a:latin typeface="微软雅黑" panose="020B0503020204020204" pitchFamily="34" charset="-122"/>
                          <a:ea typeface="微软雅黑" panose="020B0503020204020204" pitchFamily="34" charset="-122"/>
                        </a:rPr>
                        <a:t>测算</a:t>
                      </a:r>
                      <a:r>
                        <a:rPr lang="en-US" altLang="zh-CN" sz="600" b="0" i="0" u="none" strike="noStrike" dirty="0">
                          <a:solidFill>
                            <a:srgbClr val="000000"/>
                          </a:solidFill>
                          <a:effectLst/>
                          <a:latin typeface="微软雅黑" panose="020B0503020204020204" pitchFamily="34" charset="-122"/>
                          <a:ea typeface="微软雅黑" panose="020B0503020204020204" pitchFamily="34" charset="-122"/>
                        </a:rPr>
                        <a:t>-100</a:t>
                      </a:r>
                      <a:r>
                        <a:rPr lang="en" sz="600" b="0" i="0" u="none" strike="noStrike" dirty="0">
                          <a:solidFill>
                            <a:srgbClr val="000000"/>
                          </a:solidFill>
                          <a:effectLst/>
                          <a:latin typeface="微软雅黑" panose="020B0503020204020204" pitchFamily="34" charset="-122"/>
                          <a:ea typeface="微软雅黑" panose="020B0503020204020204" pitchFamily="34" charset="-122"/>
                        </a:rPr>
                        <a:t>w</a:t>
                      </a:r>
                    </a:p>
                  </a:txBody>
                  <a:tcPr marL="6603" marR="6603" marT="66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6456882"/>
                  </a:ext>
                </a:extLst>
              </a:tr>
            </a:tbl>
          </a:graphicData>
        </a:graphic>
      </p:graphicFrame>
      <p:sp>
        <p:nvSpPr>
          <p:cNvPr id="3" name="标题 1">
            <a:extLst>
              <a:ext uri="{FF2B5EF4-FFF2-40B4-BE49-F238E27FC236}">
                <a16:creationId xmlns:a16="http://schemas.microsoft.com/office/drawing/2014/main" id="{135B5E84-CAF2-9A35-1778-050589AD2409}"/>
              </a:ext>
            </a:extLst>
          </p:cNvPr>
          <p:cNvSpPr txBox="1">
            <a:spLocks/>
          </p:cNvSpPr>
          <p:nvPr/>
        </p:nvSpPr>
        <p:spPr>
          <a:xfrm>
            <a:off x="54858" y="32658"/>
            <a:ext cx="7735830" cy="681038"/>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02.</a:t>
            </a:r>
            <a:r>
              <a:rPr lang="zh-CN" altLang="en-US" dirty="0">
                <a:latin typeface="方正姚体" panose="02010601030101010101" pitchFamily="2" charset="-122"/>
                <a:ea typeface="方正姚体" panose="02010601030101010101" pitchFamily="2" charset="-122"/>
              </a:rPr>
              <a:t>投前</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智能人群定位</a:t>
            </a:r>
            <a:r>
              <a:rPr lang="en-US" altLang="zh-CN" dirty="0">
                <a:latin typeface="方正姚体" panose="02010601030101010101" pitchFamily="2" charset="-122"/>
                <a:ea typeface="方正姚体" panose="02010601030101010101" pitchFamily="2" charset="-122"/>
              </a:rPr>
              <a:t>·</a:t>
            </a:r>
            <a:r>
              <a:rPr lang="zh-CN" altLang="en-US" dirty="0">
                <a:latin typeface="方正姚体" panose="02010601030101010101" pitchFamily="2" charset="-122"/>
                <a:ea typeface="方正姚体" panose="02010601030101010101" pitchFamily="2" charset="-122"/>
              </a:rPr>
              <a:t>预期</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a:extLst>
              <a:ext uri="{FF2B5EF4-FFF2-40B4-BE49-F238E27FC236}">
                <a16:creationId xmlns:a16="http://schemas.microsoft.com/office/drawing/2014/main" id="{FD120C51-4DAC-48B1-0828-791787119824}"/>
              </a:ext>
            </a:extLst>
          </p:cNvPr>
          <p:cNvSpPr txBox="1">
            <a:spLocks/>
          </p:cNvSpPr>
          <p:nvPr/>
        </p:nvSpPr>
        <p:spPr>
          <a:xfrm>
            <a:off x="54858" y="0"/>
            <a:ext cx="8028438" cy="755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i="1" dirty="0">
                <a:latin typeface="方正姚体" panose="02010601030101010101" pitchFamily="2" charset="-122"/>
                <a:ea typeface="方正姚体" panose="02010601030101010101" pitchFamily="2" charset="-122"/>
              </a:rPr>
              <a:t>02.</a:t>
            </a:r>
            <a:r>
              <a:rPr lang="zh-CN" altLang="en-US" dirty="0">
                <a:latin typeface="方正姚体" panose="02010601030101010101" pitchFamily="2" charset="-122"/>
                <a:ea typeface="方正姚体" panose="02010601030101010101" pitchFamily="2" charset="-122"/>
              </a:rPr>
              <a:t>投前</a:t>
            </a:r>
            <a:r>
              <a:rPr lang="en-US" altLang="zh-CN" dirty="0">
                <a:latin typeface="方正姚体" panose="02010601030101010101" pitchFamily="2" charset="-122"/>
                <a:ea typeface="方正姚体" panose="02010601030101010101" pitchFamily="2" charset="-122"/>
              </a:rPr>
              <a:t>·</a:t>
            </a:r>
            <a:r>
              <a:rPr lang="zh-CN" altLang="en-US" dirty="0">
                <a:solidFill>
                  <a:srgbClr val="FF0000"/>
                </a:solidFill>
                <a:latin typeface="方正姚体" panose="02010601030101010101" pitchFamily="2" charset="-122"/>
                <a:ea typeface="方正姚体" panose="02010601030101010101" pitchFamily="2" charset="-122"/>
              </a:rPr>
              <a:t>智能人群定位</a:t>
            </a:r>
            <a:r>
              <a:rPr lang="en-US" altLang="zh-CN" dirty="0">
                <a:latin typeface="方正姚体" panose="02010601030101010101" pitchFamily="2" charset="-122"/>
                <a:ea typeface="方正姚体" panose="02010601030101010101" pitchFamily="2" charset="-122"/>
              </a:rPr>
              <a:t>·</a:t>
            </a:r>
            <a:r>
              <a:rPr lang="zh-CN" altLang="en-US" dirty="0">
                <a:latin typeface="方正姚体" panose="02010601030101010101" pitchFamily="2" charset="-122"/>
                <a:ea typeface="方正姚体" panose="02010601030101010101" pitchFamily="2" charset="-122"/>
              </a:rPr>
              <a:t>实现</a:t>
            </a:r>
          </a:p>
        </p:txBody>
      </p:sp>
      <p:graphicFrame>
        <p:nvGraphicFramePr>
          <p:cNvPr id="5" name="表格 4">
            <a:extLst>
              <a:ext uri="{FF2B5EF4-FFF2-40B4-BE49-F238E27FC236}">
                <a16:creationId xmlns:a16="http://schemas.microsoft.com/office/drawing/2014/main" id="{B2CDEF42-8870-770A-D5CD-D7EC11216798}"/>
              </a:ext>
            </a:extLst>
          </p:cNvPr>
          <p:cNvGraphicFramePr>
            <a:graphicFrameLocks noGrp="1"/>
          </p:cNvGraphicFramePr>
          <p:nvPr>
            <p:extLst>
              <p:ext uri="{D42A27DB-BD31-4B8C-83A1-F6EECF244321}">
                <p14:modId xmlns:p14="http://schemas.microsoft.com/office/powerpoint/2010/main" val="1829884804"/>
              </p:ext>
            </p:extLst>
          </p:nvPr>
        </p:nvGraphicFramePr>
        <p:xfrm>
          <a:off x="7897045" y="4745297"/>
          <a:ext cx="4065554" cy="1062990"/>
        </p:xfrm>
        <a:graphic>
          <a:graphicData uri="http://schemas.openxmlformats.org/drawingml/2006/table">
            <a:tbl>
              <a:tblPr>
                <a:tableStyleId>{8EC20E35-A176-4012-BC5E-935CFFF8708E}</a:tableStyleId>
              </a:tblPr>
              <a:tblGrid>
                <a:gridCol w="1464906">
                  <a:extLst>
                    <a:ext uri="{9D8B030D-6E8A-4147-A177-3AD203B41FA5}">
                      <a16:colId xmlns:a16="http://schemas.microsoft.com/office/drawing/2014/main" val="2525128265"/>
                    </a:ext>
                  </a:extLst>
                </a:gridCol>
                <a:gridCol w="1250302">
                  <a:extLst>
                    <a:ext uri="{9D8B030D-6E8A-4147-A177-3AD203B41FA5}">
                      <a16:colId xmlns:a16="http://schemas.microsoft.com/office/drawing/2014/main" val="4261571531"/>
                    </a:ext>
                  </a:extLst>
                </a:gridCol>
                <a:gridCol w="1350346">
                  <a:extLst>
                    <a:ext uri="{9D8B030D-6E8A-4147-A177-3AD203B41FA5}">
                      <a16:colId xmlns:a16="http://schemas.microsoft.com/office/drawing/2014/main" val="1304838921"/>
                    </a:ext>
                  </a:extLst>
                </a:gridCol>
              </a:tblGrid>
              <a:tr h="0">
                <a:tc>
                  <a:txBody>
                    <a:bodyPr/>
                    <a:lstStyle/>
                    <a:p>
                      <a:pPr algn="ctr" fontAlgn="ctr"/>
                      <a:r>
                        <a:rPr lang="zh-CN" altLang="en-US" sz="1100" b="1" u="none" strike="noStrike" dirty="0">
                          <a:effectLst/>
                        </a:rPr>
                        <a:t>偏好名称</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B w="12700" cap="flat" cmpd="sng" algn="ctr">
                      <a:solidFill>
                        <a:schemeClr val="tx1"/>
                      </a:solidFill>
                      <a:prstDash val="solid"/>
                      <a:round/>
                      <a:headEnd type="none" w="med" len="med"/>
                      <a:tailEnd type="none" w="med" len="med"/>
                    </a:lnB>
                  </a:tcPr>
                </a:tc>
                <a:tc>
                  <a:txBody>
                    <a:bodyPr/>
                    <a:lstStyle/>
                    <a:p>
                      <a:pPr algn="ctr" fontAlgn="ctr"/>
                      <a:r>
                        <a:rPr lang="zh-CN" altLang="en-US" sz="1100" b="1" u="none" strike="noStrike" dirty="0">
                          <a:effectLst/>
                        </a:rPr>
                        <a:t>目标人群占比</a:t>
                      </a:r>
                      <a:endParaRPr lang="zh-CN" altLang="en-US" sz="1100" b="1"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B w="12700" cap="flat" cmpd="sng" algn="ctr">
                      <a:solidFill>
                        <a:schemeClr val="tx1"/>
                      </a:solidFill>
                      <a:prstDash val="solid"/>
                      <a:round/>
                      <a:headEnd type="none" w="med" len="med"/>
                      <a:tailEnd type="none" w="med" len="med"/>
                    </a:lnB>
                  </a:tcPr>
                </a:tc>
                <a:tc>
                  <a:txBody>
                    <a:bodyPr/>
                    <a:lstStyle/>
                    <a:p>
                      <a:pPr algn="ctr" fontAlgn="ctr"/>
                      <a:r>
                        <a:rPr lang="en-US" sz="1100" b="1" u="none" strike="noStrike" dirty="0">
                          <a:effectLst/>
                        </a:rPr>
                        <a:t>TGI</a:t>
                      </a:r>
                      <a:endParaRPr lang="en-US" sz="1100" b="1"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8456099"/>
                  </a:ext>
                </a:extLst>
              </a:tr>
              <a:tr h="177800">
                <a:tc>
                  <a:txBody>
                    <a:bodyPr/>
                    <a:lstStyle/>
                    <a:p>
                      <a:pPr algn="ctr" fontAlgn="ctr"/>
                      <a:r>
                        <a:rPr lang="zh-CN" altLang="en-US" sz="1100" u="none" strike="noStrike">
                          <a:effectLst/>
                        </a:rPr>
                        <a:t>生活日用</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lnT w="12700" cap="flat" cmpd="sng" algn="ctr">
                      <a:solidFill>
                        <a:schemeClr val="tx1"/>
                      </a:solidFill>
                      <a:prstDash val="solid"/>
                      <a:round/>
                      <a:headEnd type="none" w="med" len="med"/>
                      <a:tailEnd type="none" w="med" len="med"/>
                    </a:lnT>
                  </a:tcPr>
                </a:tc>
                <a:tc>
                  <a:txBody>
                    <a:bodyPr/>
                    <a:lstStyle/>
                    <a:p>
                      <a:pPr algn="ctr" fontAlgn="ctr"/>
                      <a:r>
                        <a:rPr lang="en-US" altLang="zh-CN" sz="1100" u="none" strike="noStrike">
                          <a:effectLst/>
                        </a:rPr>
                        <a:t>22%</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lnT w="12700" cap="flat" cmpd="sng" algn="ctr">
                      <a:solidFill>
                        <a:schemeClr val="tx1"/>
                      </a:solidFill>
                      <a:prstDash val="solid"/>
                      <a:round/>
                      <a:headEnd type="none" w="med" len="med"/>
                      <a:tailEnd type="none" w="med" len="med"/>
                    </a:lnT>
                  </a:tcPr>
                </a:tc>
                <a:tc>
                  <a:txBody>
                    <a:bodyPr/>
                    <a:lstStyle/>
                    <a:p>
                      <a:pPr algn="ctr" fontAlgn="ctr"/>
                      <a:r>
                        <a:rPr lang="en-US" altLang="zh-CN" sz="1100" u="none" strike="noStrike">
                          <a:effectLst/>
                        </a:rPr>
                        <a:t>540</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93671811"/>
                  </a:ext>
                </a:extLst>
              </a:tr>
              <a:tr h="177800">
                <a:tc>
                  <a:txBody>
                    <a:bodyPr/>
                    <a:lstStyle/>
                    <a:p>
                      <a:pPr algn="ctr" fontAlgn="ctr"/>
                      <a:r>
                        <a:rPr lang="zh-CN" altLang="en-US" sz="1100" u="none" strike="noStrike">
                          <a:effectLst/>
                        </a:rPr>
                        <a:t>奢侈品</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dirty="0">
                          <a:effectLst/>
                        </a:rPr>
                        <a:t>24%</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479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961947123"/>
                  </a:ext>
                </a:extLst>
              </a:tr>
              <a:tr h="177800">
                <a:tc>
                  <a:txBody>
                    <a:bodyPr/>
                    <a:lstStyle/>
                    <a:p>
                      <a:pPr algn="ctr" fontAlgn="ctr"/>
                      <a:r>
                        <a:rPr lang="zh-CN" altLang="en-US" sz="1100" u="none" strike="noStrike">
                          <a:effectLst/>
                        </a:rPr>
                        <a:t>个人护理</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24%</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229</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3898585153"/>
                  </a:ext>
                </a:extLst>
              </a:tr>
              <a:tr h="177800">
                <a:tc>
                  <a:txBody>
                    <a:bodyPr/>
                    <a:lstStyle/>
                    <a:p>
                      <a:pPr algn="ctr" fontAlgn="ctr"/>
                      <a:r>
                        <a:rPr lang="zh-CN" altLang="en-US" sz="1100" u="none" strike="noStrike">
                          <a:effectLst/>
                        </a:rPr>
                        <a:t>厨具</a:t>
                      </a:r>
                      <a:endParaRPr lang="zh-CN" altLang="en-US"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dirty="0">
                          <a:effectLst/>
                        </a:rPr>
                        <a:t>12%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a:effectLst/>
                        </a:rPr>
                        <a:t>165</a:t>
                      </a:r>
                      <a:endParaRPr lang="en-US" altLang="zh-CN" sz="11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1142782506"/>
                  </a:ext>
                </a:extLst>
              </a:tr>
              <a:tr h="177800">
                <a:tc>
                  <a:txBody>
                    <a:bodyPr/>
                    <a:lstStyle/>
                    <a:p>
                      <a:pPr algn="ctr" fontAlgn="ctr"/>
                      <a:r>
                        <a:rPr lang="zh-CN" altLang="en-US" sz="1100" u="none" strike="noStrike" dirty="0">
                          <a:effectLst/>
                        </a:rPr>
                        <a:t>电脑、办公</a:t>
                      </a:r>
                      <a:endParaRPr lang="zh-CN" altLang="en-US"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dirty="0">
                          <a:effectLst/>
                        </a:rPr>
                        <a:t>12%</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1100" u="none" strike="noStrike" dirty="0">
                          <a:effectLst/>
                        </a:rPr>
                        <a:t>160</a:t>
                      </a:r>
                      <a:endParaRPr lang="en-US" altLang="zh-CN" sz="11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1857422257"/>
                  </a:ext>
                </a:extLst>
              </a:tr>
            </a:tbl>
          </a:graphicData>
        </a:graphic>
      </p:graphicFrame>
      <p:sp>
        <p:nvSpPr>
          <p:cNvPr id="7" name="文本框 6">
            <a:extLst>
              <a:ext uri="{FF2B5EF4-FFF2-40B4-BE49-F238E27FC236}">
                <a16:creationId xmlns:a16="http://schemas.microsoft.com/office/drawing/2014/main" id="{39342C71-583B-09E7-C1D3-DB4CCCD69BC4}"/>
              </a:ext>
            </a:extLst>
          </p:cNvPr>
          <p:cNvSpPr txBox="1"/>
          <p:nvPr/>
        </p:nvSpPr>
        <p:spPr>
          <a:xfrm>
            <a:off x="5388129" y="3043951"/>
            <a:ext cx="3293707" cy="646331"/>
          </a:xfrm>
          <a:prstGeom prst="rect">
            <a:avLst/>
          </a:prstGeom>
          <a:noFill/>
        </p:spPr>
        <p:txBody>
          <a:bodyPr wrap="square">
            <a:spAutoFit/>
          </a:bodyPr>
          <a:lstStyle/>
          <a:p>
            <a:pPr algn="ctr"/>
            <a:r>
              <a:rPr lang="zh-CN" altLang="en-US" sz="1800" b="1" dirty="0"/>
              <a:t>品牌人群拓圈拉新</a:t>
            </a:r>
            <a:r>
              <a:rPr lang="en-US" altLang="zh-CN" b="1" dirty="0"/>
              <a:t>(</a:t>
            </a:r>
            <a:r>
              <a:rPr lang="zh-CN" altLang="en-US" sz="1800" b="1" dirty="0"/>
              <a:t>浅</a:t>
            </a:r>
            <a:r>
              <a:rPr lang="en-US" altLang="zh-CN" sz="1800" b="1" dirty="0"/>
              <a:t>A0</a:t>
            </a:r>
            <a:r>
              <a:rPr lang="en-US" altLang="zh-CN" b="1" dirty="0"/>
              <a:t>)</a:t>
            </a:r>
          </a:p>
          <a:p>
            <a:pPr algn="ctr"/>
            <a:r>
              <a:rPr lang="zh-CN" altLang="en-US" sz="1800" i="1" dirty="0">
                <a:solidFill>
                  <a:schemeClr val="accent5">
                    <a:lumMod val="75000"/>
                  </a:schemeClr>
                </a:solidFill>
              </a:rPr>
              <a:t>跨一级类目自动化筛选</a:t>
            </a:r>
            <a:endParaRPr lang="zh-CN" altLang="en-US" dirty="0">
              <a:solidFill>
                <a:schemeClr val="accent5">
                  <a:lumMod val="75000"/>
                </a:schemeClr>
              </a:solidFill>
            </a:endParaRPr>
          </a:p>
        </p:txBody>
      </p:sp>
      <p:sp>
        <p:nvSpPr>
          <p:cNvPr id="11" name="文本框 10">
            <a:extLst>
              <a:ext uri="{FF2B5EF4-FFF2-40B4-BE49-F238E27FC236}">
                <a16:creationId xmlns:a16="http://schemas.microsoft.com/office/drawing/2014/main" id="{CD8115AE-679D-FEC7-4F0F-A392601D21EC}"/>
              </a:ext>
            </a:extLst>
          </p:cNvPr>
          <p:cNvSpPr txBox="1"/>
          <p:nvPr/>
        </p:nvSpPr>
        <p:spPr>
          <a:xfrm>
            <a:off x="8674854" y="4042552"/>
            <a:ext cx="2509935" cy="584775"/>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跨一级类目筛选</a:t>
            </a:r>
            <a:endParaRPr lang="en-US" altLang="zh-CN" sz="1600" b="1" dirty="0"/>
          </a:p>
          <a:p>
            <a:pPr algn="ctr"/>
            <a:r>
              <a:rPr lang="zh-CN" altLang="en-US" sz="1600" b="1" dirty="0"/>
              <a:t>（占比</a:t>
            </a:r>
            <a:r>
              <a:rPr lang="en-US" altLang="zh-CN" sz="1600" b="1" dirty="0"/>
              <a:t>×TGI</a:t>
            </a:r>
            <a:r>
              <a:rPr lang="zh-CN" altLang="en-US" sz="1600" b="1" dirty="0"/>
              <a:t>）</a:t>
            </a:r>
          </a:p>
        </p:txBody>
      </p:sp>
      <p:sp>
        <p:nvSpPr>
          <p:cNvPr id="12" name="矩形 11">
            <a:extLst>
              <a:ext uri="{FF2B5EF4-FFF2-40B4-BE49-F238E27FC236}">
                <a16:creationId xmlns:a16="http://schemas.microsoft.com/office/drawing/2014/main" id="{A304E258-E3FF-3A07-A472-603103733BDA}"/>
              </a:ext>
            </a:extLst>
          </p:cNvPr>
          <p:cNvSpPr/>
          <p:nvPr/>
        </p:nvSpPr>
        <p:spPr>
          <a:xfrm>
            <a:off x="9106901" y="1192290"/>
            <a:ext cx="1933455" cy="1231322"/>
          </a:xfrm>
          <a:prstGeom prst="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1600" b="1" dirty="0">
                <a:solidFill>
                  <a:schemeClr val="tx1"/>
                </a:solidFill>
              </a:rPr>
              <a:t>品牌品类偏好</a:t>
            </a:r>
          </a:p>
        </p:txBody>
      </p:sp>
      <p:sp>
        <p:nvSpPr>
          <p:cNvPr id="13" name="文本框 12">
            <a:extLst>
              <a:ext uri="{FF2B5EF4-FFF2-40B4-BE49-F238E27FC236}">
                <a16:creationId xmlns:a16="http://schemas.microsoft.com/office/drawing/2014/main" id="{51973D61-3B11-D15A-21A2-53EAC38F5070}"/>
              </a:ext>
            </a:extLst>
          </p:cNvPr>
          <p:cNvSpPr txBox="1"/>
          <p:nvPr/>
        </p:nvSpPr>
        <p:spPr>
          <a:xfrm>
            <a:off x="8534031" y="745608"/>
            <a:ext cx="3079193" cy="338554"/>
          </a:xfrm>
          <a:prstGeom prst="rect">
            <a:avLst/>
          </a:prstGeom>
          <a:noFill/>
        </p:spPr>
        <p:txBody>
          <a:bodyPr wrap="square">
            <a:spAutoFit/>
          </a:bodyPr>
          <a:lstStyle/>
          <a:p>
            <a:pPr algn="ctr"/>
            <a:r>
              <a:rPr lang="zh-CN" altLang="en-US" sz="1600" b="1" dirty="0"/>
              <a:t>数据源</a:t>
            </a:r>
            <a:r>
              <a:rPr lang="en-US" altLang="zh-CN" sz="1600" b="1" dirty="0"/>
              <a:t>(</a:t>
            </a:r>
            <a:r>
              <a:rPr lang="zh-CN" altLang="en-US" sz="1600" b="1" dirty="0"/>
              <a:t>祖玛珑</a:t>
            </a:r>
            <a:r>
              <a:rPr lang="en-US" altLang="zh-CN" sz="1600" b="1" dirty="0"/>
              <a:t>Y24·520-male)</a:t>
            </a:r>
            <a:endParaRPr lang="zh-CN" altLang="en-US" sz="1600" b="1" dirty="0"/>
          </a:p>
        </p:txBody>
      </p:sp>
      <p:pic>
        <p:nvPicPr>
          <p:cNvPr id="16" name="图形 15" descr="线箭头: 直 纯色填充">
            <a:extLst>
              <a:ext uri="{FF2B5EF4-FFF2-40B4-BE49-F238E27FC236}">
                <a16:creationId xmlns:a16="http://schemas.microsoft.com/office/drawing/2014/main" id="{7719AFC1-12AB-D455-5C41-F4A06144FD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3059946" y="2863810"/>
            <a:ext cx="914400" cy="914400"/>
          </a:xfrm>
          <a:prstGeom prst="rect">
            <a:avLst/>
          </a:prstGeom>
        </p:spPr>
      </p:pic>
      <p:graphicFrame>
        <p:nvGraphicFramePr>
          <p:cNvPr id="20" name="表格 19">
            <a:extLst>
              <a:ext uri="{FF2B5EF4-FFF2-40B4-BE49-F238E27FC236}">
                <a16:creationId xmlns:a16="http://schemas.microsoft.com/office/drawing/2014/main" id="{A8E22765-F420-1155-7104-E4B6313B9AB1}"/>
              </a:ext>
            </a:extLst>
          </p:cNvPr>
          <p:cNvGraphicFramePr>
            <a:graphicFrameLocks noGrp="1"/>
          </p:cNvGraphicFramePr>
          <p:nvPr>
            <p:extLst>
              <p:ext uri="{D42A27DB-BD31-4B8C-83A1-F6EECF244321}">
                <p14:modId xmlns:p14="http://schemas.microsoft.com/office/powerpoint/2010/main" val="2930081653"/>
              </p:ext>
            </p:extLst>
          </p:nvPr>
        </p:nvGraphicFramePr>
        <p:xfrm>
          <a:off x="712248" y="4505854"/>
          <a:ext cx="5609798" cy="1913890"/>
        </p:xfrm>
        <a:graphic>
          <a:graphicData uri="http://schemas.openxmlformats.org/drawingml/2006/table">
            <a:tbl>
              <a:tblPr/>
              <a:tblGrid>
                <a:gridCol w="2844567">
                  <a:extLst>
                    <a:ext uri="{9D8B030D-6E8A-4147-A177-3AD203B41FA5}">
                      <a16:colId xmlns:a16="http://schemas.microsoft.com/office/drawing/2014/main" val="3557508823"/>
                    </a:ext>
                  </a:extLst>
                </a:gridCol>
                <a:gridCol w="1250338">
                  <a:extLst>
                    <a:ext uri="{9D8B030D-6E8A-4147-A177-3AD203B41FA5}">
                      <a16:colId xmlns:a16="http://schemas.microsoft.com/office/drawing/2014/main" val="724600148"/>
                    </a:ext>
                  </a:extLst>
                </a:gridCol>
                <a:gridCol w="989631">
                  <a:extLst>
                    <a:ext uri="{9D8B030D-6E8A-4147-A177-3AD203B41FA5}">
                      <a16:colId xmlns:a16="http://schemas.microsoft.com/office/drawing/2014/main" val="2426851926"/>
                    </a:ext>
                  </a:extLst>
                </a:gridCol>
                <a:gridCol w="525262">
                  <a:extLst>
                    <a:ext uri="{9D8B030D-6E8A-4147-A177-3AD203B41FA5}">
                      <a16:colId xmlns:a16="http://schemas.microsoft.com/office/drawing/2014/main" val="1683825086"/>
                    </a:ext>
                  </a:extLst>
                </a:gridCol>
              </a:tblGrid>
              <a:tr h="150357">
                <a:tc>
                  <a:txBody>
                    <a:bodyPr/>
                    <a:lstStyle/>
                    <a:p>
                      <a:pPr algn="ctr" fontAlgn="ctr"/>
                      <a:r>
                        <a:rPr lang="zh-CN" altLang="en-US" sz="1100" b="1" i="0" u="none" strike="noStrike">
                          <a:solidFill>
                            <a:srgbClr val="000000"/>
                          </a:solidFill>
                          <a:effectLst/>
                          <a:latin typeface="等线" panose="02010600030101010101" pitchFamily="2" charset="-122"/>
                          <a:ea typeface="等线" panose="02010600030101010101" pitchFamily="2" charset="-122"/>
                        </a:rPr>
                        <a:t>偏好名称</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1100" b="1" i="0" u="none" strike="noStrike" dirty="0">
                          <a:solidFill>
                            <a:srgbClr val="000000"/>
                          </a:solidFill>
                          <a:effectLst/>
                          <a:latin typeface="等线" panose="02010600030101010101" pitchFamily="2" charset="-122"/>
                          <a:ea typeface="等线" panose="02010600030101010101" pitchFamily="2" charset="-122"/>
                        </a:rPr>
                        <a:t>目标人群占比</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100" b="1" i="0" u="none" strike="noStrike">
                          <a:solidFill>
                            <a:srgbClr val="000000"/>
                          </a:solidFill>
                          <a:effectLst/>
                          <a:latin typeface="等线" panose="02010600030101010101" pitchFamily="2" charset="-122"/>
                          <a:ea typeface="等线" panose="02010600030101010101" pitchFamily="2" charset="-122"/>
                        </a:rPr>
                        <a:t>TGI</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zh-CN" altLang="en-US" sz="1100" b="1" i="0" u="none" strike="noStrike">
                          <a:solidFill>
                            <a:srgbClr val="000000"/>
                          </a:solidFill>
                          <a:effectLst/>
                          <a:latin typeface="等线" panose="02010600030101010101" pitchFamily="2" charset="-122"/>
                          <a:ea typeface="等线" panose="02010600030101010101" pitchFamily="2" charset="-122"/>
                        </a:rPr>
                        <a:t>优先级</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37694155"/>
                  </a:ext>
                </a:extLst>
              </a:tr>
              <a:tr h="150357">
                <a:tc>
                  <a:txBody>
                    <a:bodyPr/>
                    <a:lstStyle/>
                    <a:p>
                      <a:pPr algn="ctr"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奢侈品</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鲜花</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生活鲜花</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dirty="0">
                          <a:solidFill>
                            <a:srgbClr val="000000"/>
                          </a:solidFill>
                          <a:effectLst/>
                          <a:latin typeface="等线" panose="02010600030101010101" pitchFamily="2" charset="-122"/>
                          <a:ea typeface="等线" panose="02010600030101010101" pitchFamily="2" charset="-122"/>
                        </a:rPr>
                        <a:t>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12837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3795900603"/>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个人护理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身体护理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润肤</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1354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97B6E"/>
                    </a:solidFill>
                  </a:tcPr>
                </a:tc>
                <a:extLst>
                  <a:ext uri="{0D108BD9-81ED-4DB2-BD59-A6C34878D82A}">
                    <a16:rowId xmlns:a16="http://schemas.microsoft.com/office/drawing/2014/main" val="4216699453"/>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奢侈品</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平台专用类目</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京东卡</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975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8E72"/>
                    </a:solidFill>
                  </a:tcPr>
                </a:tc>
                <a:extLst>
                  <a:ext uri="{0D108BD9-81ED-4DB2-BD59-A6C34878D82A}">
                    <a16:rowId xmlns:a16="http://schemas.microsoft.com/office/drawing/2014/main" val="2050168384"/>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个人护理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身体护理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沐浴露</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833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A075"/>
                    </a:solidFill>
                  </a:tcPr>
                </a:tc>
                <a:extLst>
                  <a:ext uri="{0D108BD9-81ED-4DB2-BD59-A6C34878D82A}">
                    <a16:rowId xmlns:a16="http://schemas.microsoft.com/office/drawing/2014/main" val="1426550782"/>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厨具</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水具</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保温杯</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B379"/>
                    </a:solidFill>
                  </a:tcPr>
                </a:tc>
                <a:extLst>
                  <a:ext uri="{0D108BD9-81ED-4DB2-BD59-A6C34878D82A}">
                    <a16:rowId xmlns:a16="http://schemas.microsoft.com/office/drawing/2014/main" val="253962225"/>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个人护理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口腔护理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漱口水</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C57C"/>
                    </a:solidFill>
                  </a:tcPr>
                </a:tc>
                <a:extLst>
                  <a:ext uri="{0D108BD9-81ED-4DB2-BD59-A6C34878D82A}">
                    <a16:rowId xmlns:a16="http://schemas.microsoft.com/office/drawing/2014/main" val="2569649035"/>
                  </a:ext>
                </a:extLst>
              </a:tr>
              <a:tr h="150357">
                <a:tc>
                  <a:txBody>
                    <a:bodyPr/>
                    <a:lstStyle/>
                    <a:p>
                      <a:pPr algn="ctr"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奢侈品</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平台专用类目</a:t>
                      </a:r>
                      <a:r>
                        <a:rPr lang="en-US" altLang="zh-CN" sz="1100" b="0" i="0" u="none" strike="noStrike" dirty="0">
                          <a:solidFill>
                            <a:srgbClr val="000000"/>
                          </a:solidFill>
                          <a:effectLst/>
                          <a:latin typeface="等线" panose="02010600030101010101" pitchFamily="2" charset="-122"/>
                          <a:ea typeface="等线" panose="02010600030101010101" pitchFamily="2" charset="-122"/>
                        </a:rPr>
                        <a:t>-PLUS</a:t>
                      </a:r>
                      <a:r>
                        <a:rPr lang="zh-CN" altLang="en-US" sz="1100" b="0" i="0" u="none" strike="noStrike" dirty="0">
                          <a:solidFill>
                            <a:srgbClr val="000000"/>
                          </a:solidFill>
                          <a:effectLst/>
                          <a:latin typeface="等线" panose="02010600030101010101" pitchFamily="2" charset="-122"/>
                          <a:ea typeface="等线" panose="02010600030101010101" pitchFamily="2" charset="-122"/>
                        </a:rPr>
                        <a:t>会员</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316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880"/>
                    </a:solidFill>
                  </a:tcPr>
                </a:tc>
                <a:extLst>
                  <a:ext uri="{0D108BD9-81ED-4DB2-BD59-A6C34878D82A}">
                    <a16:rowId xmlns:a16="http://schemas.microsoft.com/office/drawing/2014/main" val="3686960059"/>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个人护理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身体护理</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洗手液</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283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3479302184"/>
                  </a:ext>
                </a:extLst>
              </a:tr>
              <a:tr h="150357">
                <a:tc>
                  <a:txBody>
                    <a:bodyPr/>
                    <a:lstStyle/>
                    <a:p>
                      <a:pPr algn="ctr" fontAlgn="ctr"/>
                      <a:r>
                        <a:rPr lang="zh-CN" altLang="en-US" sz="1100" b="0" i="0" u="none" strike="noStrike">
                          <a:solidFill>
                            <a:srgbClr val="000000"/>
                          </a:solidFill>
                          <a:effectLst/>
                          <a:latin typeface="等线" panose="02010600030101010101" pitchFamily="2" charset="-122"/>
                          <a:ea typeface="等线" panose="02010600030101010101" pitchFamily="2" charset="-122"/>
                        </a:rPr>
                        <a:t>电脑、办公</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外设产品</a:t>
                      </a:r>
                      <a:r>
                        <a:rPr lang="en-US" altLang="zh-CN" sz="1100" b="0" i="0" u="none" strike="noStrike">
                          <a:solidFill>
                            <a:srgbClr val="000000"/>
                          </a:solidFill>
                          <a:effectLst/>
                          <a:latin typeface="等线" panose="02010600030101010101" pitchFamily="2" charset="-122"/>
                          <a:ea typeface="等线" panose="02010600030101010101" pitchFamily="2" charset="-122"/>
                        </a:rPr>
                        <a:t>-</a:t>
                      </a:r>
                      <a:r>
                        <a:rPr lang="zh-CN" altLang="en-US" sz="1100" b="0" i="0" u="none" strike="noStrike">
                          <a:solidFill>
                            <a:srgbClr val="000000"/>
                          </a:solidFill>
                          <a:effectLst/>
                          <a:latin typeface="等线" panose="02010600030101010101" pitchFamily="2" charset="-122"/>
                          <a:ea typeface="等线" panose="02010600030101010101" pitchFamily="2" charset="-122"/>
                        </a:rPr>
                        <a:t>线缆</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246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a:solidFill>
                            <a:srgbClr val="000000"/>
                          </a:solidFill>
                          <a:effectLst/>
                          <a:latin typeface="等线" panose="02010600030101010101" pitchFamily="2" charset="-122"/>
                          <a:ea typeface="等线" panose="02010600030101010101" pitchFamily="2" charset="-122"/>
                        </a:rPr>
                        <a:t>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9E583"/>
                    </a:solidFill>
                  </a:tcPr>
                </a:tc>
                <a:extLst>
                  <a:ext uri="{0D108BD9-81ED-4DB2-BD59-A6C34878D82A}">
                    <a16:rowId xmlns:a16="http://schemas.microsoft.com/office/drawing/2014/main" val="588959949"/>
                  </a:ext>
                </a:extLst>
              </a:tr>
              <a:tr h="150357">
                <a:tc>
                  <a:txBody>
                    <a:bodyPr/>
                    <a:lstStyle/>
                    <a:p>
                      <a:pPr algn="ctr" fontAlgn="ctr"/>
                      <a:r>
                        <a:rPr lang="zh-CN" altLang="en-US" sz="1100" b="0" i="0" u="none" strike="noStrike" dirty="0">
                          <a:solidFill>
                            <a:srgbClr val="000000"/>
                          </a:solidFill>
                          <a:effectLst/>
                          <a:latin typeface="等线" panose="02010600030101010101" pitchFamily="2" charset="-122"/>
                          <a:ea typeface="等线" panose="02010600030101010101" pitchFamily="2" charset="-122"/>
                        </a:rPr>
                        <a:t>生活日用</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日用杂货</a:t>
                      </a:r>
                      <a:r>
                        <a:rPr lang="en-US" altLang="zh-CN" sz="1100" b="0" i="0" u="none" strike="noStrike" dirty="0">
                          <a:solidFill>
                            <a:srgbClr val="000000"/>
                          </a:solidFill>
                          <a:effectLst/>
                          <a:latin typeface="等线" panose="02010600030101010101" pitchFamily="2" charset="-122"/>
                          <a:ea typeface="等线" panose="02010600030101010101" pitchFamily="2" charset="-122"/>
                        </a:rPr>
                        <a:t>-</a:t>
                      </a:r>
                      <a:r>
                        <a:rPr lang="zh-CN" altLang="en-US" sz="1100" b="0" i="0" u="none" strike="noStrike" dirty="0">
                          <a:solidFill>
                            <a:srgbClr val="000000"/>
                          </a:solidFill>
                          <a:effectLst/>
                          <a:latin typeface="等线" panose="02010600030101010101" pitchFamily="2" charset="-122"/>
                          <a:ea typeface="等线" panose="02010600030101010101" pitchFamily="2" charset="-122"/>
                        </a:rPr>
                        <a:t>日杂小件</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altLang="zh-CN" sz="1100" b="0" i="0" u="none" strike="noStrike">
                          <a:solidFill>
                            <a:srgbClr val="000000"/>
                          </a:solidFill>
                          <a:effectLst/>
                          <a:latin typeface="等线" panose="02010600030101010101" pitchFamily="2" charset="-122"/>
                          <a:ea typeface="等线" panose="02010600030101010101" pitchFamily="2" charset="-122"/>
                        </a:rPr>
                        <a:t>234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altLang="zh-CN" sz="1100" b="0" i="0" u="none" strike="noStrike" dirty="0">
                          <a:solidFill>
                            <a:srgbClr val="000000"/>
                          </a:solidFill>
                          <a:effectLst/>
                          <a:latin typeface="等线" panose="02010600030101010101" pitchFamily="2" charset="-122"/>
                          <a:ea typeface="等线" panose="02010600030101010101" pitchFamily="2" charset="-122"/>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3DF82"/>
                    </a:solidFill>
                  </a:tcPr>
                </a:tc>
                <a:extLst>
                  <a:ext uri="{0D108BD9-81ED-4DB2-BD59-A6C34878D82A}">
                    <a16:rowId xmlns:a16="http://schemas.microsoft.com/office/drawing/2014/main" val="1574559822"/>
                  </a:ext>
                </a:extLst>
              </a:tr>
            </a:tbl>
          </a:graphicData>
        </a:graphic>
      </p:graphicFrame>
      <p:sp>
        <p:nvSpPr>
          <p:cNvPr id="21" name="文本框 20">
            <a:extLst>
              <a:ext uri="{FF2B5EF4-FFF2-40B4-BE49-F238E27FC236}">
                <a16:creationId xmlns:a16="http://schemas.microsoft.com/office/drawing/2014/main" id="{52624640-B1A9-BABC-50E3-049128D43B46}"/>
              </a:ext>
            </a:extLst>
          </p:cNvPr>
          <p:cNvSpPr txBox="1"/>
          <p:nvPr/>
        </p:nvSpPr>
        <p:spPr>
          <a:xfrm>
            <a:off x="2262178" y="887624"/>
            <a:ext cx="2509935" cy="338554"/>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拉新报表生成</a:t>
            </a:r>
            <a:endParaRPr lang="en-US" altLang="zh-CN" sz="1600" b="1" dirty="0"/>
          </a:p>
        </p:txBody>
      </p:sp>
      <p:graphicFrame>
        <p:nvGraphicFramePr>
          <p:cNvPr id="25" name="表格 24">
            <a:extLst>
              <a:ext uri="{FF2B5EF4-FFF2-40B4-BE49-F238E27FC236}">
                <a16:creationId xmlns:a16="http://schemas.microsoft.com/office/drawing/2014/main" id="{FC5717E3-91CC-0826-A2E8-CBB42387D977}"/>
              </a:ext>
            </a:extLst>
          </p:cNvPr>
          <p:cNvGraphicFramePr>
            <a:graphicFrameLocks noGrp="1"/>
          </p:cNvGraphicFramePr>
          <p:nvPr>
            <p:extLst>
              <p:ext uri="{D42A27DB-BD31-4B8C-83A1-F6EECF244321}">
                <p14:modId xmlns:p14="http://schemas.microsoft.com/office/powerpoint/2010/main" val="4102589180"/>
              </p:ext>
            </p:extLst>
          </p:nvPr>
        </p:nvGraphicFramePr>
        <p:xfrm>
          <a:off x="294147" y="1319618"/>
          <a:ext cx="6740835" cy="1324840"/>
        </p:xfrm>
        <a:graphic>
          <a:graphicData uri="http://schemas.openxmlformats.org/drawingml/2006/table">
            <a:tbl>
              <a:tblPr/>
              <a:tblGrid>
                <a:gridCol w="1152148">
                  <a:extLst>
                    <a:ext uri="{9D8B030D-6E8A-4147-A177-3AD203B41FA5}">
                      <a16:colId xmlns:a16="http://schemas.microsoft.com/office/drawing/2014/main" val="1792520470"/>
                    </a:ext>
                  </a:extLst>
                </a:gridCol>
                <a:gridCol w="606142">
                  <a:extLst>
                    <a:ext uri="{9D8B030D-6E8A-4147-A177-3AD203B41FA5}">
                      <a16:colId xmlns:a16="http://schemas.microsoft.com/office/drawing/2014/main" val="3294562815"/>
                    </a:ext>
                  </a:extLst>
                </a:gridCol>
                <a:gridCol w="1006866">
                  <a:extLst>
                    <a:ext uri="{9D8B030D-6E8A-4147-A177-3AD203B41FA5}">
                      <a16:colId xmlns:a16="http://schemas.microsoft.com/office/drawing/2014/main" val="1238727047"/>
                    </a:ext>
                  </a:extLst>
                </a:gridCol>
                <a:gridCol w="1251142">
                  <a:extLst>
                    <a:ext uri="{9D8B030D-6E8A-4147-A177-3AD203B41FA5}">
                      <a16:colId xmlns:a16="http://schemas.microsoft.com/office/drawing/2014/main" val="3084966201"/>
                    </a:ext>
                  </a:extLst>
                </a:gridCol>
                <a:gridCol w="2724537">
                  <a:extLst>
                    <a:ext uri="{9D8B030D-6E8A-4147-A177-3AD203B41FA5}">
                      <a16:colId xmlns:a16="http://schemas.microsoft.com/office/drawing/2014/main" val="960386633"/>
                    </a:ext>
                  </a:extLst>
                </a:gridCol>
              </a:tblGrid>
              <a:tr h="155864">
                <a:tc gridSpan="2">
                  <a:txBody>
                    <a:bodyPr/>
                    <a:lstStyle/>
                    <a:p>
                      <a:pPr algn="ctr" fontAlgn="ctr"/>
                      <a:r>
                        <a:rPr lang="zh-CN" altLang="en-US" sz="800" b="1" i="0" u="none" strike="noStrike">
                          <a:solidFill>
                            <a:srgbClr val="FFFFFF"/>
                          </a:solidFill>
                          <a:effectLst/>
                          <a:latin typeface="微软雅黑" panose="020B0503020204020204" pitchFamily="34" charset="-122"/>
                          <a:ea typeface="微软雅黑" panose="020B0503020204020204" pitchFamily="34" charset="-122"/>
                        </a:rPr>
                        <a:t>定向类型</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hMerge="1">
                  <a:txBody>
                    <a:bodyPr/>
                    <a:lstStyle/>
                    <a:p>
                      <a:endParaRPr lang="zh-CN" altLang="en-US"/>
                    </a:p>
                  </a:txBody>
                  <a:tcPr/>
                </a:tc>
                <a:tc>
                  <a:txBody>
                    <a:bodyPr/>
                    <a:lstStyle/>
                    <a:p>
                      <a:pPr algn="ctr" fontAlgn="ctr"/>
                      <a:r>
                        <a:rPr lang="zh-CN" altLang="en-US" sz="800" b="1" i="0" u="none" strike="noStrike">
                          <a:solidFill>
                            <a:srgbClr val="FFFFFF"/>
                          </a:solidFill>
                          <a:effectLst/>
                          <a:latin typeface="微软雅黑" panose="020B0503020204020204" pitchFamily="34" charset="-122"/>
                          <a:ea typeface="微软雅黑" panose="020B0503020204020204" pitchFamily="34" charset="-122"/>
                        </a:rPr>
                        <a:t>人群类型</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800" b="1" i="0" u="none" strike="noStrike" dirty="0">
                          <a:solidFill>
                            <a:srgbClr val="FFFFFF"/>
                          </a:solidFill>
                          <a:effectLst/>
                          <a:latin typeface="微软雅黑" panose="020B0503020204020204" pitchFamily="34" charset="-122"/>
                          <a:ea typeface="微软雅黑" panose="020B0503020204020204" pitchFamily="34" charset="-122"/>
                        </a:rPr>
                        <a:t>人群描述</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tc>
                  <a:txBody>
                    <a:bodyPr/>
                    <a:lstStyle/>
                    <a:p>
                      <a:pPr algn="ctr" fontAlgn="ctr"/>
                      <a:r>
                        <a:rPr lang="zh-CN" altLang="en-US" sz="800" b="1" i="0" u="none" strike="noStrike">
                          <a:solidFill>
                            <a:srgbClr val="FFFFFF"/>
                          </a:solidFill>
                          <a:effectLst/>
                          <a:latin typeface="微软雅黑" panose="020B0503020204020204" pitchFamily="34" charset="-122"/>
                          <a:ea typeface="微软雅黑" panose="020B0503020204020204" pitchFamily="34" charset="-122"/>
                        </a:rPr>
                        <a:t>圈选逻辑（高</a:t>
                      </a:r>
                      <a:r>
                        <a:rPr lang="en-US" altLang="zh-CN" sz="800" b="1" i="0" u="none" strike="noStrike">
                          <a:solidFill>
                            <a:srgbClr val="FFFFFF"/>
                          </a:solidFill>
                          <a:effectLst/>
                          <a:latin typeface="微软雅黑" panose="020B0503020204020204" pitchFamily="34" charset="-122"/>
                          <a:ea typeface="微软雅黑" panose="020B0503020204020204" pitchFamily="34" charset="-122"/>
                        </a:rPr>
                        <a:t>TGI&amp;</a:t>
                      </a:r>
                      <a:r>
                        <a:rPr lang="zh-CN" altLang="en-US" sz="800" b="1" i="0" u="none" strike="noStrike">
                          <a:solidFill>
                            <a:srgbClr val="FFFFFF"/>
                          </a:solidFill>
                          <a:effectLst/>
                          <a:latin typeface="微软雅黑" panose="020B0503020204020204" pitchFamily="34" charset="-122"/>
                          <a:ea typeface="微软雅黑" panose="020B0503020204020204" pitchFamily="34" charset="-122"/>
                        </a:rPr>
                        <a:t>高占比类目）</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00000"/>
                    </a:solidFill>
                  </a:tcPr>
                </a:tc>
                <a:extLst>
                  <a:ext uri="{0D108BD9-81ED-4DB2-BD59-A6C34878D82A}">
                    <a16:rowId xmlns:a16="http://schemas.microsoft.com/office/drawing/2014/main" val="3791771194"/>
                  </a:ext>
                </a:extLst>
              </a:tr>
              <a:tr h="254577">
                <a:tc rowSpan="5">
                  <a:txBody>
                    <a:bodyPr/>
                    <a:lstStyle/>
                    <a:p>
                      <a:pPr algn="ctr" fontAlgn="ctr"/>
                      <a:r>
                        <a:rPr lang="zh-CN" altLang="en-US" sz="800" b="1" i="0" u="none" strike="noStrike" dirty="0">
                          <a:solidFill>
                            <a:srgbClr val="000000"/>
                          </a:solidFill>
                          <a:effectLst/>
                          <a:latin typeface="微软雅黑" panose="020B0503020204020204" pitchFamily="34" charset="-122"/>
                          <a:ea typeface="微软雅黑" panose="020B0503020204020204" pitchFamily="34" charset="-122"/>
                        </a:rPr>
                        <a:t>品牌人群拓圈拉新</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rowSpan="5">
                  <a:txBody>
                    <a:bodyPr/>
                    <a:lstStyle/>
                    <a:p>
                      <a:pPr algn="ctr" fontAlgn="ct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浅</a:t>
                      </a:r>
                      <a:r>
                        <a:rPr lang="en-US" sz="800" b="0" i="0" u="none" strike="noStrike">
                          <a:solidFill>
                            <a:srgbClr val="000000"/>
                          </a:solidFill>
                          <a:effectLst/>
                          <a:latin typeface="微软雅黑" panose="020B0503020204020204" pitchFamily="34" charset="-122"/>
                          <a:ea typeface="微软雅黑" panose="020B0503020204020204" pitchFamily="34" charset="-122"/>
                        </a:rPr>
                        <a:t>A0</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rowSpan="5">
                  <a:txBody>
                    <a:bodyPr/>
                    <a:lstStyle/>
                    <a:p>
                      <a:pPr algn="ctr" fontAlgn="ct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非本一级类目拉新</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noFill/>
                  </a:tcPr>
                </a:tc>
                <a:tc>
                  <a:txBody>
                    <a:bodyPr/>
                    <a:lstStyle/>
                    <a:p>
                      <a:pPr algn="ctr" fontAlgn="ct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生活日用</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过去</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365</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购买</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浏览 日杂小件</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444692701"/>
                  </a:ext>
                </a:extLst>
              </a:tr>
              <a:tr h="254577">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奢侈品</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浏览 生活鲜花、京东卡、</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PLUS</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会员</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2789193"/>
                  </a:ext>
                </a:extLst>
              </a:tr>
              <a:tr h="254577">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个人护理</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过去</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365</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购买</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浏览 润肤、沐浴露、漱口水、洗手液</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940877144"/>
                  </a:ext>
                </a:extLst>
              </a:tr>
              <a:tr h="150668">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厨具</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过去</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365</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购买</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近</a:t>
                      </a:r>
                      <a:r>
                        <a:rPr lang="en-US" altLang="zh-CN" sz="800" b="0" i="0" u="none" strike="noStrike">
                          <a:solidFill>
                            <a:srgbClr val="000000"/>
                          </a:solidFill>
                          <a:effectLst/>
                          <a:latin typeface="微软雅黑" panose="020B0503020204020204" pitchFamily="34" charset="-122"/>
                          <a:ea typeface="微软雅黑" panose="020B0503020204020204" pitchFamily="34" charset="-122"/>
                        </a:rPr>
                        <a:t>30</a:t>
                      </a:r>
                      <a:r>
                        <a:rPr lang="zh-CN" altLang="en-US" sz="800" b="0" i="0" u="none" strike="noStrike">
                          <a:solidFill>
                            <a:srgbClr val="000000"/>
                          </a:solidFill>
                          <a:effectLst/>
                          <a:latin typeface="微软雅黑" panose="020B0503020204020204" pitchFamily="34" charset="-122"/>
                          <a:ea typeface="微软雅黑" panose="020B0503020204020204" pitchFamily="34" charset="-122"/>
                        </a:rPr>
                        <a:t>浏览 保温杯</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938496458"/>
                  </a:ext>
                </a:extLst>
              </a:tr>
              <a:tr h="254577">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a:txBody>
                    <a:bodyPr/>
                    <a:lstStyle/>
                    <a:p>
                      <a:pPr algn="ctr" fontAlgn="ct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电脑、办公</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tc>
                  <a:txBody>
                    <a:bodyPr/>
                    <a:lstStyle/>
                    <a:p>
                      <a:pPr algn="l" fontAlgn="ct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过去</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365</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购买</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近</a:t>
                      </a:r>
                      <a:r>
                        <a:rPr lang="en-US" altLang="zh-CN" sz="800" b="0" i="0" u="none" strike="noStrike" dirty="0">
                          <a:solidFill>
                            <a:srgbClr val="000000"/>
                          </a:solidFill>
                          <a:effectLst/>
                          <a:latin typeface="微软雅黑" panose="020B0503020204020204" pitchFamily="34" charset="-122"/>
                          <a:ea typeface="微软雅黑" panose="020B0503020204020204" pitchFamily="34" charset="-122"/>
                        </a:rPr>
                        <a:t>30</a:t>
                      </a:r>
                      <a:r>
                        <a:rPr lang="zh-CN" altLang="en-US" sz="800" b="0" i="0" u="none" strike="noStrike" dirty="0">
                          <a:solidFill>
                            <a:srgbClr val="000000"/>
                          </a:solidFill>
                          <a:effectLst/>
                          <a:latin typeface="微软雅黑" panose="020B0503020204020204" pitchFamily="34" charset="-122"/>
                          <a:ea typeface="微软雅黑" panose="020B0503020204020204" pitchFamily="34" charset="-122"/>
                        </a:rPr>
                        <a:t>浏览 线缆</a:t>
                      </a:r>
                    </a:p>
                  </a:txBody>
                  <a:tcPr marL="5195" marR="5195" marT="5195" marB="0" anchor="ctr">
                    <a:lnL w="6350" cap="flat" cmpd="sng" algn="ctr">
                      <a:solidFill>
                        <a:srgbClr val="000000"/>
                      </a:solidFill>
                      <a:prstDash val="dot"/>
                      <a:round/>
                      <a:headEnd type="none" w="med" len="med"/>
                      <a:tailEnd type="none" w="med" len="med"/>
                    </a:lnL>
                    <a:lnR w="6350" cap="flat" cmpd="sng" algn="ctr">
                      <a:solidFill>
                        <a:srgbClr val="000000"/>
                      </a:solidFill>
                      <a:prstDash val="dot"/>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822379970"/>
                  </a:ext>
                </a:extLst>
              </a:tr>
            </a:tbl>
          </a:graphicData>
        </a:graphic>
      </p:graphicFrame>
      <p:pic>
        <p:nvPicPr>
          <p:cNvPr id="26" name="图形 25" descr="线箭头: 直 纯色填充">
            <a:extLst>
              <a:ext uri="{FF2B5EF4-FFF2-40B4-BE49-F238E27FC236}">
                <a16:creationId xmlns:a16="http://schemas.microsoft.com/office/drawing/2014/main" id="{3C408E3B-2A11-F3E6-50B8-E995949534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6200000">
            <a:off x="9756386" y="2775882"/>
            <a:ext cx="914400" cy="914400"/>
          </a:xfrm>
          <a:prstGeom prst="rect">
            <a:avLst/>
          </a:prstGeom>
        </p:spPr>
      </p:pic>
      <p:pic>
        <p:nvPicPr>
          <p:cNvPr id="27" name="图形 26" descr="线箭头: 直 纯色填充">
            <a:extLst>
              <a:ext uri="{FF2B5EF4-FFF2-40B4-BE49-F238E27FC236}">
                <a16:creationId xmlns:a16="http://schemas.microsoft.com/office/drawing/2014/main" id="{9ED38344-1B44-0F30-06CB-64F560DBFB2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52345" y="4819592"/>
            <a:ext cx="914400" cy="914400"/>
          </a:xfrm>
          <a:prstGeom prst="rect">
            <a:avLst/>
          </a:prstGeom>
        </p:spPr>
      </p:pic>
      <p:sp>
        <p:nvSpPr>
          <p:cNvPr id="30" name="云形 29">
            <a:extLst>
              <a:ext uri="{FF2B5EF4-FFF2-40B4-BE49-F238E27FC236}">
                <a16:creationId xmlns:a16="http://schemas.microsoft.com/office/drawing/2014/main" id="{56A3C89A-0EB7-8DE5-EECB-7201799D916C}"/>
              </a:ext>
            </a:extLst>
          </p:cNvPr>
          <p:cNvSpPr/>
          <p:nvPr/>
        </p:nvSpPr>
        <p:spPr>
          <a:xfrm>
            <a:off x="5149977" y="2716852"/>
            <a:ext cx="3909527" cy="1422692"/>
          </a:xfrm>
          <a:prstGeom prst="cloud">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1" name="图片 30">
            <a:extLst>
              <a:ext uri="{FF2B5EF4-FFF2-40B4-BE49-F238E27FC236}">
                <a16:creationId xmlns:a16="http://schemas.microsoft.com/office/drawing/2014/main" id="{35DAD4DB-1F9A-59A2-D453-C874121D7A8F}"/>
              </a:ext>
            </a:extLst>
          </p:cNvPr>
          <p:cNvPicPr>
            <a:picLocks noChangeAspect="1"/>
          </p:cNvPicPr>
          <p:nvPr/>
        </p:nvPicPr>
        <p:blipFill>
          <a:blip r:embed="rId4" cstate="print">
            <a:clrChange>
              <a:clrFrom>
                <a:srgbClr val="FEFEFE">
                  <a:alpha val="100000"/>
                </a:srgbClr>
              </a:clrFrom>
              <a:clrTo>
                <a:srgbClr val="FEFEFE">
                  <a:alpha val="100000"/>
                  <a:alpha val="0"/>
                </a:srgbClr>
              </a:clrTo>
            </a:clrChange>
            <a:extLst>
              <a:ext uri="{28A0092B-C50C-407E-A947-70E740481C1C}">
                <a14:useLocalDpi xmlns:a14="http://schemas.microsoft.com/office/drawing/2010/main" val="0"/>
              </a:ext>
            </a:extLst>
          </a:blip>
          <a:srcRect l="20396" t="34453" r="15559" b="37453"/>
          <a:stretch>
            <a:fillRect/>
          </a:stretch>
        </p:blipFill>
        <p:spPr>
          <a:xfrm>
            <a:off x="10514965" y="-75840"/>
            <a:ext cx="1677035" cy="1040765"/>
          </a:xfrm>
          <a:prstGeom prst="rect">
            <a:avLst/>
          </a:prstGeom>
        </p:spPr>
      </p:pic>
      <p:sp>
        <p:nvSpPr>
          <p:cNvPr id="32" name="文本框 31">
            <a:extLst>
              <a:ext uri="{FF2B5EF4-FFF2-40B4-BE49-F238E27FC236}">
                <a16:creationId xmlns:a16="http://schemas.microsoft.com/office/drawing/2014/main" id="{1194A207-8A41-96EC-D4DF-090603A4F046}"/>
              </a:ext>
            </a:extLst>
          </p:cNvPr>
          <p:cNvSpPr txBox="1"/>
          <p:nvPr/>
        </p:nvSpPr>
        <p:spPr>
          <a:xfrm>
            <a:off x="2409596" y="4035454"/>
            <a:ext cx="2509935" cy="338554"/>
          </a:xfrm>
          <a:prstGeom prst="rect">
            <a:avLst/>
          </a:prstGeom>
          <a:noFill/>
        </p:spPr>
        <p:txBody>
          <a:bodyPr wrap="square">
            <a:spAutoFit/>
          </a:bodyPr>
          <a:lstStyle/>
          <a:p>
            <a:pPr algn="ctr"/>
            <a:r>
              <a:rPr lang="zh-CN" altLang="en-US" sz="1600" b="1" dirty="0"/>
              <a:t>自动化</a:t>
            </a:r>
            <a:r>
              <a:rPr lang="en-US" altLang="zh-CN" sz="1600" b="1" dirty="0"/>
              <a:t>·</a:t>
            </a:r>
            <a:r>
              <a:rPr lang="zh-CN" altLang="en-US" sz="1600" b="1" dirty="0"/>
              <a:t>三级类目匹配</a:t>
            </a:r>
            <a:endParaRPr lang="en-US" altLang="zh-CN" sz="1600" b="1" dirty="0"/>
          </a:p>
        </p:txBody>
      </p:sp>
    </p:spTree>
    <p:extLst>
      <p:ext uri="{BB962C8B-B14F-4D97-AF65-F5344CB8AC3E}">
        <p14:creationId xmlns:p14="http://schemas.microsoft.com/office/powerpoint/2010/main" val="25372810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566</TotalTime>
  <Words>4033</Words>
  <Application>Microsoft Macintosh PowerPoint</Application>
  <PresentationFormat>宽屏</PresentationFormat>
  <Paragraphs>511</Paragraphs>
  <Slides>17</Slides>
  <Notes>1</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17</vt:i4>
      </vt:variant>
    </vt:vector>
  </HeadingPairs>
  <TitlesOfParts>
    <vt:vector size="28" baseType="lpstr">
      <vt:lpstr>等线</vt:lpstr>
      <vt:lpstr>等线 Light</vt:lpstr>
      <vt:lpstr>方正姚体</vt:lpstr>
      <vt:lpstr>STXingkai</vt:lpstr>
      <vt:lpstr>宋体</vt:lpstr>
      <vt:lpstr>微软雅黑</vt:lpstr>
      <vt:lpstr>Microsoft YaHei Light</vt:lpstr>
      <vt:lpstr>Arial</vt:lpstr>
      <vt:lpstr>Times New Roman</vt:lpstr>
      <vt:lpstr>Wingdings</vt:lpstr>
      <vt:lpstr>Office 主题​​</vt:lpstr>
      <vt:lpstr>【AI+自动化】数投一体项目</vt:lpstr>
      <vt:lpstr>PowerPoint 演示文稿</vt:lpstr>
      <vt:lpstr>0.3数投一体执行方法论</vt:lpstr>
      <vt:lpstr>目录</vt:lpstr>
      <vt:lpstr>01.数据库搭建</vt:lpstr>
      <vt:lpstr>PowerPoint 演示文稿</vt:lpstr>
      <vt:lpstr>PowerPoint 演示文稿</vt:lpstr>
      <vt:lpstr>PowerPoint 演示文稿</vt:lpstr>
      <vt:lpstr>PowerPoint 演示文稿</vt:lpstr>
      <vt:lpstr>PowerPoint 演示文稿</vt:lpstr>
      <vt:lpstr>PowerPoint 演示文稿</vt:lpstr>
      <vt:lpstr>投放核心策略产出=通过数据基建，结合AI，为极易运营及客户提供核心人群画像标签及用户购买行为习惯及偏好分析；直接输出核心策略规划或整合性营销方案，助力店铺运营策略性思考和运营端提效</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jundong gu</dc:creator>
  <cp:lastModifiedBy>cz c</cp:lastModifiedBy>
  <cp:revision>12</cp:revision>
  <dcterms:created xsi:type="dcterms:W3CDTF">2025-05-15T01:57:58Z</dcterms:created>
  <dcterms:modified xsi:type="dcterms:W3CDTF">2025-12-20T11:03:30Z</dcterms:modified>
</cp:coreProperties>
</file>